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345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873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6127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4119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5921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4214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5651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316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0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900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607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812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259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359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280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0524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07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838200" y="457200"/>
            <a:ext cx="5826719" cy="16463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28320">
              <a:lnSpc>
                <a:spcPct val="100000"/>
              </a:lnSpc>
              <a:spcBef>
                <a:spcPts val="105"/>
              </a:spcBef>
            </a:pPr>
            <a:r>
              <a:rPr spc="-365" dirty="0"/>
              <a:t>GEL </a:t>
            </a:r>
            <a:r>
              <a:rPr spc="-345" dirty="0"/>
              <a:t>FILTRATION  </a:t>
            </a:r>
            <a:r>
              <a:rPr spc="-220" dirty="0"/>
              <a:t>CHROMATOGRAPHY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828800" y="3276600"/>
            <a:ext cx="4836119" cy="2593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</a:t>
            </a:r>
          </a:p>
          <a:p>
            <a:pPr algn="ctr"/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 Gayathri Devi, M. Pharm</a:t>
            </a:r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(Ph.D.),</a:t>
            </a:r>
            <a:endParaRPr lang="en-IN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Professor,</a:t>
            </a:r>
          </a:p>
          <a:p>
            <a:pPr algn="ctr"/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Pharmaceutical Analysis,</a:t>
            </a:r>
          </a:p>
          <a:p>
            <a:pPr algn="ctr"/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 College Of Pharmacy,</a:t>
            </a:r>
          </a:p>
          <a:p>
            <a:pPr algn="ctr"/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Kesanupalli.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1607261"/>
            <a:ext cx="751522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190" dirty="0">
                <a:solidFill>
                  <a:srgbClr val="000000"/>
                </a:solidFill>
              </a:rPr>
              <a:t>For </a:t>
            </a:r>
            <a:r>
              <a:rPr sz="3200" spc="-114" dirty="0">
                <a:solidFill>
                  <a:srgbClr val="000000"/>
                </a:solidFill>
              </a:rPr>
              <a:t>very </a:t>
            </a:r>
            <a:r>
              <a:rPr sz="3200" spc="-135" dirty="0">
                <a:solidFill>
                  <a:srgbClr val="000000"/>
                </a:solidFill>
              </a:rPr>
              <a:t>small molecules </a:t>
            </a:r>
            <a:r>
              <a:rPr sz="3200" dirty="0">
                <a:solidFill>
                  <a:srgbClr val="000000"/>
                </a:solidFill>
              </a:rPr>
              <a:t>that </a:t>
            </a:r>
            <a:r>
              <a:rPr sz="3200" spc="-195" dirty="0">
                <a:solidFill>
                  <a:srgbClr val="000000"/>
                </a:solidFill>
              </a:rPr>
              <a:t>have </a:t>
            </a:r>
            <a:r>
              <a:rPr sz="3200" spc="5" dirty="0">
                <a:solidFill>
                  <a:srgbClr val="000000"/>
                </a:solidFill>
              </a:rPr>
              <a:t>full</a:t>
            </a:r>
            <a:r>
              <a:rPr sz="3200" spc="-409" dirty="0">
                <a:solidFill>
                  <a:srgbClr val="000000"/>
                </a:solidFill>
              </a:rPr>
              <a:t> </a:t>
            </a:r>
            <a:r>
              <a:rPr sz="3200" spc="-270" dirty="0">
                <a:solidFill>
                  <a:srgbClr val="000000"/>
                </a:solidFill>
              </a:rPr>
              <a:t>access  </a:t>
            </a:r>
            <a:r>
              <a:rPr sz="3200" spc="25" dirty="0">
                <a:solidFill>
                  <a:srgbClr val="000000"/>
                </a:solidFill>
              </a:rPr>
              <a:t>to </a:t>
            </a:r>
            <a:r>
              <a:rPr sz="3200" spc="-35" dirty="0">
                <a:solidFill>
                  <a:srgbClr val="000000"/>
                </a:solidFill>
              </a:rPr>
              <a:t>the </a:t>
            </a:r>
            <a:r>
              <a:rPr sz="3200" spc="-145" dirty="0">
                <a:solidFill>
                  <a:srgbClr val="000000"/>
                </a:solidFill>
              </a:rPr>
              <a:t>pores </a:t>
            </a:r>
            <a:r>
              <a:rPr sz="3200" spc="-5" dirty="0">
                <a:solidFill>
                  <a:srgbClr val="000000"/>
                </a:solidFill>
              </a:rPr>
              <a:t>of </a:t>
            </a:r>
            <a:r>
              <a:rPr sz="3200" spc="-35" dirty="0">
                <a:solidFill>
                  <a:srgbClr val="000000"/>
                </a:solidFill>
              </a:rPr>
              <a:t>the </a:t>
            </a:r>
            <a:r>
              <a:rPr sz="3200" spc="-200" dirty="0">
                <a:solidFill>
                  <a:srgbClr val="000000"/>
                </a:solidFill>
              </a:rPr>
              <a:t>beads </a:t>
            </a:r>
            <a:r>
              <a:rPr sz="3200" spc="-130" dirty="0">
                <a:solidFill>
                  <a:srgbClr val="000000"/>
                </a:solidFill>
              </a:rPr>
              <a:t>(small </a:t>
            </a:r>
            <a:r>
              <a:rPr sz="3200" spc="-95" dirty="0">
                <a:solidFill>
                  <a:srgbClr val="000000"/>
                </a:solidFill>
              </a:rPr>
              <a:t>dots), </a:t>
            </a:r>
            <a:r>
              <a:rPr sz="3200" i="1" spc="-90" dirty="0">
                <a:solidFill>
                  <a:srgbClr val="000000"/>
                </a:solidFill>
                <a:latin typeface="Trebuchet MS"/>
                <a:cs typeface="Trebuchet MS"/>
              </a:rPr>
              <a:t>V</a:t>
            </a:r>
            <a:r>
              <a:rPr sz="3150" spc="-135" baseline="-21164" dirty="0">
                <a:solidFill>
                  <a:srgbClr val="000000"/>
                </a:solidFill>
              </a:rPr>
              <a:t>e </a:t>
            </a:r>
            <a:r>
              <a:rPr sz="3200" spc="-275" dirty="0">
                <a:solidFill>
                  <a:srgbClr val="000000"/>
                </a:solidFill>
              </a:rPr>
              <a:t>=</a:t>
            </a:r>
            <a:r>
              <a:rPr sz="3200" spc="-640" dirty="0">
                <a:solidFill>
                  <a:srgbClr val="000000"/>
                </a:solidFill>
              </a:rPr>
              <a:t> </a:t>
            </a:r>
            <a:r>
              <a:rPr sz="3200" i="1" spc="30" dirty="0">
                <a:solidFill>
                  <a:srgbClr val="000000"/>
                </a:solidFill>
                <a:latin typeface="Trebuchet MS"/>
                <a:cs typeface="Trebuchet MS"/>
              </a:rPr>
              <a:t>V</a:t>
            </a:r>
            <a:r>
              <a:rPr sz="3150" spc="44" baseline="-21164" dirty="0">
                <a:solidFill>
                  <a:srgbClr val="000000"/>
                </a:solidFill>
              </a:rPr>
              <a:t>t</a:t>
            </a:r>
            <a:endParaRPr sz="3150" baseline="-21164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05000" y="3200400"/>
            <a:ext cx="4782311" cy="30586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4294" y="110439"/>
            <a:ext cx="199961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0" dirty="0"/>
              <a:t>principle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990600"/>
            <a:ext cx="4038600" cy="52906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00600" y="914400"/>
            <a:ext cx="4149852" cy="55290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875487"/>
            <a:ext cx="8680450" cy="586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 marR="247015" indent="-101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3200" dirty="0">
                <a:latin typeface="Times New Roman"/>
                <a:cs typeface="Times New Roman"/>
              </a:rPr>
              <a:t>A mixture of molecules dissolved in liquid</a:t>
            </a:r>
            <a:r>
              <a:rPr sz="3200" spc="-2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(the  mobile phase)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applied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a chromatography  column which contains a solid support </a:t>
            </a:r>
            <a:r>
              <a:rPr sz="3200" spc="-5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the form  of microscopic spheres, or </a:t>
            </a:r>
            <a:r>
              <a:rPr sz="3200" spc="5" dirty="0">
                <a:latin typeface="Times New Roman"/>
                <a:cs typeface="Times New Roman"/>
              </a:rPr>
              <a:t>“beads” </a:t>
            </a:r>
            <a:r>
              <a:rPr sz="3200" dirty="0">
                <a:latin typeface="Times New Roman"/>
                <a:cs typeface="Times New Roman"/>
              </a:rPr>
              <a:t>(the stationary  phase).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3300">
              <a:latin typeface="Times New Roman"/>
              <a:cs typeface="Times New Roman"/>
            </a:endParaRPr>
          </a:p>
          <a:p>
            <a:pPr marL="215265" marR="933450" indent="-202565">
              <a:lnSpc>
                <a:spcPct val="100000"/>
              </a:lnSpc>
              <a:buFont typeface="Arial"/>
              <a:buChar char="•"/>
              <a:tabLst>
                <a:tab pos="350520" algn="l"/>
                <a:tab pos="351155" algn="l"/>
              </a:tabLst>
            </a:pPr>
            <a:r>
              <a:rPr sz="3200" dirty="0">
                <a:latin typeface="Times New Roman"/>
                <a:cs typeface="Times New Roman"/>
              </a:rPr>
              <a:t>The mass of beads within the column </a:t>
            </a:r>
            <a:r>
              <a:rPr sz="3200" spc="-5" dirty="0">
                <a:latin typeface="Times New Roman"/>
                <a:cs typeface="Times New Roman"/>
              </a:rPr>
              <a:t>is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often  referred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as the column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bed.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3350">
              <a:latin typeface="Times New Roman"/>
              <a:cs typeface="Times New Roman"/>
            </a:endParaRPr>
          </a:p>
          <a:p>
            <a:pPr marL="12700" marR="5080" algn="just">
              <a:lnSpc>
                <a:spcPct val="98900"/>
              </a:lnSpc>
              <a:buFont typeface="Arial"/>
              <a:buChar char="•"/>
              <a:tabLst>
                <a:tab pos="250825" algn="l"/>
              </a:tabLst>
            </a:pPr>
            <a:r>
              <a:rPr sz="3200" dirty="0">
                <a:latin typeface="Times New Roman"/>
                <a:cs typeface="Times New Roman"/>
              </a:rPr>
              <a:t>The beads act as “traps” </a:t>
            </a:r>
            <a:r>
              <a:rPr sz="3200" spc="-5" dirty="0">
                <a:latin typeface="Times New Roman"/>
                <a:cs typeface="Times New Roman"/>
              </a:rPr>
              <a:t>or </a:t>
            </a:r>
            <a:r>
              <a:rPr sz="3200" dirty="0">
                <a:latin typeface="Times New Roman"/>
                <a:cs typeface="Times New Roman"/>
              </a:rPr>
              <a:t>“sieves” and </a:t>
            </a:r>
            <a:r>
              <a:rPr sz="3200" spc="-5" dirty="0">
                <a:latin typeface="Times New Roman"/>
                <a:cs typeface="Times New Roman"/>
              </a:rPr>
              <a:t>function </a:t>
            </a:r>
            <a:r>
              <a:rPr sz="3200" spc="-20" dirty="0">
                <a:latin typeface="Times New Roman"/>
                <a:cs typeface="Times New Roman"/>
              </a:rPr>
              <a:t>to  </a:t>
            </a:r>
            <a:r>
              <a:rPr sz="3200" dirty="0">
                <a:latin typeface="Times New Roman"/>
                <a:cs typeface="Times New Roman"/>
              </a:rPr>
              <a:t>filter small </a:t>
            </a:r>
            <a:r>
              <a:rPr sz="3200" spc="-5" dirty="0">
                <a:latin typeface="Times New Roman"/>
                <a:cs typeface="Times New Roman"/>
              </a:rPr>
              <a:t>molecules which </a:t>
            </a:r>
            <a:r>
              <a:rPr sz="3200" dirty="0">
                <a:latin typeface="Times New Roman"/>
                <a:cs typeface="Times New Roman"/>
              </a:rPr>
              <a:t>become </a:t>
            </a:r>
            <a:r>
              <a:rPr sz="3200" spc="-5" dirty="0">
                <a:latin typeface="Times New Roman"/>
                <a:cs typeface="Times New Roman"/>
              </a:rPr>
              <a:t>temporarily  </a:t>
            </a:r>
            <a:r>
              <a:rPr sz="3200" dirty="0">
                <a:latin typeface="Times New Roman"/>
                <a:cs typeface="Times New Roman"/>
              </a:rPr>
              <a:t>trapped within the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pores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1399"/>
            <a:ext cx="830199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buSzPct val="96875"/>
              <a:buFont typeface="Arial"/>
              <a:buChar char="•"/>
              <a:tabLst>
                <a:tab pos="156210" algn="l"/>
                <a:tab pos="4039235" algn="l"/>
                <a:tab pos="5810250" algn="l"/>
              </a:tabLst>
            </a:pPr>
            <a:r>
              <a:rPr sz="3200" spc="-10" dirty="0">
                <a:latin typeface="Times New Roman"/>
                <a:cs typeface="Times New Roman"/>
              </a:rPr>
              <a:t>Larger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molecules</a:t>
            </a:r>
            <a:r>
              <a:rPr sz="3200" spc="4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pass	</a:t>
            </a:r>
            <a:r>
              <a:rPr sz="3200" spc="-5" dirty="0">
                <a:latin typeface="Times New Roman"/>
                <a:cs typeface="Times New Roman"/>
              </a:rPr>
              <a:t>around</a:t>
            </a:r>
            <a:r>
              <a:rPr sz="3200" spc="40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or	</a:t>
            </a:r>
            <a:r>
              <a:rPr sz="3200" dirty="0">
                <a:latin typeface="Times New Roman"/>
                <a:cs typeface="Times New Roman"/>
              </a:rPr>
              <a:t>are </a:t>
            </a:r>
            <a:r>
              <a:rPr sz="3200" spc="-5" dirty="0">
                <a:latin typeface="Times New Roman"/>
                <a:cs typeface="Times New Roman"/>
              </a:rPr>
              <a:t>“excluded”  </a:t>
            </a:r>
            <a:r>
              <a:rPr sz="3200" dirty="0">
                <a:latin typeface="Times New Roman"/>
                <a:cs typeface="Times New Roman"/>
              </a:rPr>
              <a:t>from the </a:t>
            </a:r>
            <a:r>
              <a:rPr sz="3200" spc="5" dirty="0">
                <a:latin typeface="Times New Roman"/>
                <a:cs typeface="Times New Roman"/>
              </a:rPr>
              <a:t>beads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90154" y="1634693"/>
            <a:ext cx="7473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-20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34693"/>
            <a:ext cx="730059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buSzPct val="96875"/>
              <a:buFont typeface="Arial"/>
              <a:buChar char="•"/>
              <a:tabLst>
                <a:tab pos="156210" algn="l"/>
                <a:tab pos="1377950" algn="l"/>
                <a:tab pos="1652270" algn="l"/>
                <a:tab pos="2809240" algn="l"/>
                <a:tab pos="3428365" algn="l"/>
                <a:tab pos="4206875" algn="l"/>
                <a:tab pos="4739005" algn="l"/>
                <a:tab pos="5473700" algn="l"/>
                <a:tab pos="6102985" algn="l"/>
                <a:tab pos="6722109" algn="l"/>
              </a:tabLst>
            </a:pPr>
            <a:r>
              <a:rPr sz="3200" dirty="0">
                <a:latin typeface="Times New Roman"/>
                <a:cs typeface="Times New Roman"/>
              </a:rPr>
              <a:t>La</a:t>
            </a:r>
            <a:r>
              <a:rPr sz="3200" spc="-7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ge	</a:t>
            </a:r>
            <a:r>
              <a:rPr sz="3200" spc="-15" dirty="0">
                <a:latin typeface="Times New Roman"/>
                <a:cs typeface="Times New Roman"/>
              </a:rPr>
              <a:t>s</a:t>
            </a:r>
            <a:r>
              <a:rPr sz="3200" dirty="0">
                <a:latin typeface="Times New Roman"/>
                <a:cs typeface="Times New Roman"/>
              </a:rPr>
              <a:t>ample	mole</a:t>
            </a:r>
            <a:r>
              <a:rPr sz="3200" spc="-15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ules	cannot	</a:t>
            </a:r>
            <a:r>
              <a:rPr sz="3200" spc="-10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r	can  </a:t>
            </a:r>
            <a:r>
              <a:rPr sz="3200" spc="-5" dirty="0">
                <a:latin typeface="Times New Roman"/>
                <a:cs typeface="Times New Roman"/>
              </a:rPr>
              <a:t>partially		</a:t>
            </a:r>
            <a:r>
              <a:rPr sz="3200" dirty="0">
                <a:latin typeface="Times New Roman"/>
                <a:cs typeface="Times New Roman"/>
              </a:rPr>
              <a:t>penetrate	</a:t>
            </a:r>
            <a:r>
              <a:rPr sz="3200" spc="-5" dirty="0">
                <a:latin typeface="Times New Roman"/>
                <a:cs typeface="Times New Roman"/>
              </a:rPr>
              <a:t>the	</a:t>
            </a:r>
            <a:r>
              <a:rPr sz="3200" dirty="0">
                <a:latin typeface="Times New Roman"/>
                <a:cs typeface="Times New Roman"/>
              </a:rPr>
              <a:t>pores,	whereas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16190" y="2123058"/>
            <a:ext cx="12217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imes New Roman"/>
                <a:cs typeface="Times New Roman"/>
              </a:rPr>
              <a:t>smaller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610738"/>
            <a:ext cx="8302625" cy="3917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molecules </a:t>
            </a:r>
            <a:r>
              <a:rPr sz="3200" spc="5" dirty="0">
                <a:latin typeface="Times New Roman"/>
                <a:cs typeface="Times New Roman"/>
              </a:rPr>
              <a:t>can </a:t>
            </a:r>
            <a:r>
              <a:rPr sz="3200" dirty="0">
                <a:latin typeface="Times New Roman"/>
                <a:cs typeface="Times New Roman"/>
              </a:rPr>
              <a:t>access most or all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pores.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SzPct val="96875"/>
              <a:buFont typeface="Arial"/>
              <a:buChar char="•"/>
              <a:tabLst>
                <a:tab pos="156210" algn="l"/>
              </a:tabLst>
            </a:pPr>
            <a:r>
              <a:rPr sz="3200" dirty="0">
                <a:latin typeface="Times New Roman"/>
                <a:cs typeface="Times New Roman"/>
              </a:rPr>
              <a:t>Thus, </a:t>
            </a:r>
            <a:r>
              <a:rPr sz="3200" spc="-15" dirty="0">
                <a:latin typeface="Times New Roman"/>
                <a:cs typeface="Times New Roman"/>
              </a:rPr>
              <a:t>large </a:t>
            </a:r>
            <a:r>
              <a:rPr sz="3200" dirty="0">
                <a:latin typeface="Times New Roman"/>
                <a:cs typeface="Times New Roman"/>
              </a:rPr>
              <a:t>molecules elute first,</a:t>
            </a:r>
            <a:r>
              <a:rPr sz="3200" spc="7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smaller  </a:t>
            </a:r>
            <a:r>
              <a:rPr sz="3200" dirty="0">
                <a:latin typeface="Times New Roman"/>
                <a:cs typeface="Times New Roman"/>
              </a:rPr>
              <a:t>molecules elute </a:t>
            </a:r>
            <a:r>
              <a:rPr sz="3200" spc="-25" dirty="0">
                <a:latin typeface="Times New Roman"/>
                <a:cs typeface="Times New Roman"/>
              </a:rPr>
              <a:t>later, </a:t>
            </a:r>
            <a:r>
              <a:rPr sz="3200" spc="-5" dirty="0">
                <a:latin typeface="Times New Roman"/>
                <a:cs typeface="Times New Roman"/>
              </a:rPr>
              <a:t>while </a:t>
            </a:r>
            <a:r>
              <a:rPr sz="3200" dirty="0">
                <a:latin typeface="Times New Roman"/>
                <a:cs typeface="Times New Roman"/>
              </a:rPr>
              <a:t>molecules that </a:t>
            </a:r>
            <a:r>
              <a:rPr sz="3200" spc="5" dirty="0">
                <a:latin typeface="Times New Roman"/>
                <a:cs typeface="Times New Roman"/>
              </a:rPr>
              <a:t>can  </a:t>
            </a:r>
            <a:r>
              <a:rPr sz="3200" dirty="0">
                <a:latin typeface="Times New Roman"/>
                <a:cs typeface="Times New Roman"/>
              </a:rPr>
              <a:t>access all the pores elute last from the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column.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12700" marR="5080" algn="just">
              <a:lnSpc>
                <a:spcPts val="3760"/>
              </a:lnSpc>
              <a:buSzPct val="96875"/>
              <a:buFont typeface="Arial"/>
              <a:buChar char="•"/>
              <a:tabLst>
                <a:tab pos="156210" algn="l"/>
              </a:tabLst>
            </a:pPr>
            <a:r>
              <a:rPr sz="3200" dirty="0">
                <a:latin typeface="Times New Roman"/>
                <a:cs typeface="Times New Roman"/>
              </a:rPr>
              <a:t>Particles of </a:t>
            </a:r>
            <a:r>
              <a:rPr sz="3200" spc="-10" dirty="0">
                <a:latin typeface="Times New Roman"/>
                <a:cs typeface="Times New Roman"/>
              </a:rPr>
              <a:t>different </a:t>
            </a:r>
            <a:r>
              <a:rPr sz="3200" dirty="0">
                <a:latin typeface="Times New Roman"/>
                <a:cs typeface="Times New Roman"/>
              </a:rPr>
              <a:t>sizes will elute </a:t>
            </a:r>
            <a:r>
              <a:rPr sz="3200" spc="-5" dirty="0">
                <a:latin typeface="Times New Roman"/>
                <a:cs typeface="Times New Roman"/>
              </a:rPr>
              <a:t>(filter)  </a:t>
            </a:r>
            <a:r>
              <a:rPr sz="3200" dirty="0">
                <a:latin typeface="Times New Roman"/>
                <a:cs typeface="Times New Roman"/>
              </a:rPr>
              <a:t>through a stationary phase at </a:t>
            </a:r>
            <a:r>
              <a:rPr sz="3200" spc="-5" dirty="0">
                <a:latin typeface="Times New Roman"/>
                <a:cs typeface="Times New Roman"/>
              </a:rPr>
              <a:t>different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rates.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1526794"/>
            <a:ext cx="7854950" cy="4232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20" dirty="0">
                <a:solidFill>
                  <a:srgbClr val="E36C09"/>
                </a:solidFill>
                <a:latin typeface="Arial"/>
                <a:cs typeface="Arial"/>
              </a:rPr>
              <a:t>STATIONARY</a:t>
            </a:r>
            <a:r>
              <a:rPr sz="3000" spc="-165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3000" spc="-375" dirty="0">
                <a:solidFill>
                  <a:srgbClr val="E36C09"/>
                </a:solidFill>
                <a:latin typeface="Arial"/>
                <a:cs typeface="Arial"/>
              </a:rPr>
              <a:t>PHASE</a:t>
            </a:r>
            <a:r>
              <a:rPr sz="3000" spc="-375" dirty="0"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  <a:p>
            <a:pPr marL="355600" marR="5080" indent="-342900">
              <a:lnSpc>
                <a:spcPts val="2880"/>
              </a:lnSpc>
              <a:spcBef>
                <a:spcPts val="71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Times New Roman"/>
                <a:cs typeface="Times New Roman"/>
              </a:rPr>
              <a:t>Semi-permeable, </a:t>
            </a:r>
            <a:r>
              <a:rPr sz="3000" dirty="0">
                <a:latin typeface="Times New Roman"/>
                <a:cs typeface="Times New Roman"/>
              </a:rPr>
              <a:t>porous beads with well-defined  range of pore </a:t>
            </a:r>
            <a:r>
              <a:rPr sz="3000" spc="-5" dirty="0">
                <a:latin typeface="Times New Roman"/>
                <a:cs typeface="Times New Roman"/>
              </a:rPr>
              <a:t>sizes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Beads are </a:t>
            </a:r>
            <a:r>
              <a:rPr sz="3000" spc="-5" dirty="0">
                <a:latin typeface="Times New Roman"/>
                <a:cs typeface="Times New Roman"/>
              </a:rPr>
              <a:t>crosslinked</a:t>
            </a:r>
            <a:r>
              <a:rPr sz="3000" spc="3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polymers</a:t>
            </a:r>
            <a:endParaRPr sz="3000">
              <a:latin typeface="Times New Roman"/>
              <a:cs typeface="Times New Roman"/>
            </a:endParaRPr>
          </a:p>
          <a:p>
            <a:pPr marL="355600" marR="85725" indent="-342900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450215" algn="l"/>
                <a:tab pos="450850" algn="l"/>
              </a:tabLst>
            </a:pPr>
            <a:r>
              <a:rPr sz="3000" dirty="0">
                <a:latin typeface="Times New Roman"/>
                <a:cs typeface="Times New Roman"/>
              </a:rPr>
              <a:t>Degree of </a:t>
            </a:r>
            <a:r>
              <a:rPr sz="3000" spc="-5" dirty="0">
                <a:latin typeface="Times New Roman"/>
                <a:cs typeface="Times New Roman"/>
              </a:rPr>
              <a:t>crosslinking </a:t>
            </a:r>
            <a:r>
              <a:rPr sz="3000" dirty="0">
                <a:latin typeface="Times New Roman"/>
                <a:cs typeface="Times New Roman"/>
              </a:rPr>
              <a:t>is </a:t>
            </a:r>
            <a:r>
              <a:rPr sz="3000" spc="-5" dirty="0">
                <a:latin typeface="Times New Roman"/>
                <a:cs typeface="Times New Roman"/>
              </a:rPr>
              <a:t>controlled carefully </a:t>
            </a:r>
            <a:r>
              <a:rPr sz="3000" dirty="0">
                <a:latin typeface="Times New Roman"/>
                <a:cs typeface="Times New Roman"/>
              </a:rPr>
              <a:t>to  yield </a:t>
            </a:r>
            <a:r>
              <a:rPr sz="3000" spc="-10" dirty="0">
                <a:latin typeface="Times New Roman"/>
                <a:cs typeface="Times New Roman"/>
              </a:rPr>
              <a:t>different </a:t>
            </a:r>
            <a:r>
              <a:rPr sz="3000" dirty="0">
                <a:latin typeface="Times New Roman"/>
                <a:cs typeface="Times New Roman"/>
              </a:rPr>
              <a:t>pore</a:t>
            </a:r>
            <a:r>
              <a:rPr sz="3000" spc="5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sizes.</a:t>
            </a:r>
            <a:endParaRPr sz="3000">
              <a:latin typeface="Times New Roman"/>
              <a:cs typeface="Times New Roman"/>
            </a:endParaRPr>
          </a:p>
          <a:p>
            <a:pPr marL="355600" marR="29845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Times New Roman"/>
                <a:cs typeface="Times New Roman"/>
              </a:rPr>
              <a:t>Smaller </a:t>
            </a:r>
            <a:r>
              <a:rPr sz="3000" dirty="0">
                <a:latin typeface="Times New Roman"/>
                <a:cs typeface="Times New Roman"/>
              </a:rPr>
              <a:t>pore </a:t>
            </a:r>
            <a:r>
              <a:rPr sz="3000" spc="-5" dirty="0">
                <a:latin typeface="Times New Roman"/>
                <a:cs typeface="Times New Roman"/>
              </a:rPr>
              <a:t>sizes </a:t>
            </a:r>
            <a:r>
              <a:rPr sz="3000" dirty="0">
                <a:latin typeface="Times New Roman"/>
                <a:cs typeface="Times New Roman"/>
              </a:rPr>
              <a:t>are used for rapid </a:t>
            </a:r>
            <a:r>
              <a:rPr sz="3000" spc="-5" dirty="0">
                <a:latin typeface="Times New Roman"/>
                <a:cs typeface="Times New Roman"/>
              </a:rPr>
              <a:t>desalting </a:t>
            </a:r>
            <a:r>
              <a:rPr sz="3000" dirty="0">
                <a:latin typeface="Times New Roman"/>
                <a:cs typeface="Times New Roman"/>
              </a:rPr>
              <a:t>of  proteins or for </a:t>
            </a:r>
            <a:r>
              <a:rPr sz="3000" spc="-5" dirty="0">
                <a:latin typeface="Times New Roman"/>
                <a:cs typeface="Times New Roman"/>
              </a:rPr>
              <a:t>protein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purification.</a:t>
            </a:r>
            <a:endParaRPr sz="3000">
              <a:latin typeface="Times New Roman"/>
              <a:cs typeface="Times New Roman"/>
            </a:endParaRPr>
          </a:p>
          <a:p>
            <a:pPr marL="355600" marR="766445" indent="-342900">
              <a:lnSpc>
                <a:spcPct val="79700"/>
              </a:lnSpc>
              <a:spcBef>
                <a:spcPts val="730"/>
              </a:spcBef>
              <a:buFont typeface="Arial"/>
              <a:buChar char="•"/>
              <a:tabLst>
                <a:tab pos="450215" algn="l"/>
                <a:tab pos="450850" algn="l"/>
              </a:tabLst>
            </a:pPr>
            <a:r>
              <a:rPr sz="3000" spc="-5" dirty="0">
                <a:latin typeface="Times New Roman"/>
                <a:cs typeface="Times New Roman"/>
              </a:rPr>
              <a:t>Intermediate </a:t>
            </a:r>
            <a:r>
              <a:rPr sz="3000" dirty="0">
                <a:latin typeface="Times New Roman"/>
                <a:cs typeface="Times New Roman"/>
              </a:rPr>
              <a:t>pore </a:t>
            </a:r>
            <a:r>
              <a:rPr sz="3000" spc="-5" dirty="0">
                <a:latin typeface="Times New Roman"/>
                <a:cs typeface="Times New Roman"/>
              </a:rPr>
              <a:t>sizes </a:t>
            </a:r>
            <a:r>
              <a:rPr sz="3000" dirty="0">
                <a:latin typeface="Times New Roman"/>
                <a:cs typeface="Times New Roman"/>
              </a:rPr>
              <a:t>are used to </a:t>
            </a:r>
            <a:r>
              <a:rPr sz="3000" spc="-5" dirty="0">
                <a:latin typeface="Times New Roman"/>
                <a:cs typeface="Times New Roman"/>
              </a:rPr>
              <a:t>separate  relatively </a:t>
            </a:r>
            <a:r>
              <a:rPr sz="3000" dirty="0">
                <a:latin typeface="Times New Roman"/>
                <a:cs typeface="Times New Roman"/>
              </a:rPr>
              <a:t>small</a:t>
            </a:r>
            <a:r>
              <a:rPr sz="3000" spc="65" dirty="0">
                <a:latin typeface="Times New Roman"/>
                <a:cs typeface="Times New Roman"/>
              </a:rPr>
              <a:t> </a:t>
            </a:r>
            <a:r>
              <a:rPr sz="3000" spc="-15" dirty="0">
                <a:latin typeface="Times New Roman"/>
                <a:cs typeface="Times New Roman"/>
              </a:rPr>
              <a:t>proteins</a:t>
            </a:r>
            <a:r>
              <a:rPr sz="3000" spc="-15" dirty="0">
                <a:latin typeface="Arial"/>
                <a:cs typeface="Arial"/>
              </a:rPr>
              <a:t>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476757"/>
            <a:ext cx="8227059" cy="5452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255" algn="just">
              <a:lnSpc>
                <a:spcPct val="100000"/>
              </a:lnSpc>
              <a:spcBef>
                <a:spcPts val="105"/>
              </a:spcBef>
            </a:pPr>
            <a:r>
              <a:rPr sz="3200" spc="-90" dirty="0">
                <a:latin typeface="Times New Roman"/>
                <a:cs typeface="Times New Roman"/>
              </a:rPr>
              <a:t>Very </a:t>
            </a:r>
            <a:r>
              <a:rPr sz="3200" spc="-15" dirty="0">
                <a:latin typeface="Times New Roman"/>
                <a:cs typeface="Times New Roman"/>
              </a:rPr>
              <a:t>large </a:t>
            </a:r>
            <a:r>
              <a:rPr sz="3200" dirty="0">
                <a:latin typeface="Times New Roman"/>
                <a:cs typeface="Times New Roman"/>
              </a:rPr>
              <a:t>pore </a:t>
            </a:r>
            <a:r>
              <a:rPr sz="3200" spc="-5" dirty="0">
                <a:latin typeface="Times New Roman"/>
                <a:cs typeface="Times New Roman"/>
              </a:rPr>
              <a:t>sizes </a:t>
            </a:r>
            <a:r>
              <a:rPr sz="3200" dirty="0">
                <a:latin typeface="Times New Roman"/>
                <a:cs typeface="Times New Roman"/>
              </a:rPr>
              <a:t>are used </a:t>
            </a:r>
            <a:r>
              <a:rPr sz="3200" spc="-5" dirty="0">
                <a:latin typeface="Times New Roman"/>
                <a:cs typeface="Times New Roman"/>
              </a:rPr>
              <a:t>for purification </a:t>
            </a:r>
            <a:r>
              <a:rPr sz="3200" spc="-10" dirty="0">
                <a:latin typeface="Times New Roman"/>
                <a:cs typeface="Times New Roman"/>
              </a:rPr>
              <a:t>of  </a:t>
            </a:r>
            <a:r>
              <a:rPr sz="3200" dirty="0">
                <a:latin typeface="Times New Roman"/>
                <a:cs typeface="Times New Roman"/>
              </a:rPr>
              <a:t>biological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complexes.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Stationary </a:t>
            </a:r>
            <a:r>
              <a:rPr sz="3200" dirty="0">
                <a:latin typeface="Times New Roman"/>
                <a:cs typeface="Times New Roman"/>
              </a:rPr>
              <a:t>phase used </a:t>
            </a:r>
            <a:r>
              <a:rPr sz="3200" spc="-5" dirty="0">
                <a:latin typeface="Times New Roman"/>
                <a:cs typeface="Times New Roman"/>
              </a:rPr>
              <a:t>for </a:t>
            </a:r>
            <a:r>
              <a:rPr sz="3200" spc="5" dirty="0">
                <a:latin typeface="Times New Roman"/>
                <a:cs typeface="Times New Roman"/>
              </a:rPr>
              <a:t>gel </a:t>
            </a:r>
            <a:r>
              <a:rPr sz="3200" dirty="0">
                <a:latin typeface="Times New Roman"/>
                <a:cs typeface="Times New Roman"/>
              </a:rPr>
              <a:t>exclusion  </a:t>
            </a:r>
            <a:r>
              <a:rPr sz="3200" spc="-5" dirty="0">
                <a:latin typeface="Times New Roman"/>
                <a:cs typeface="Times New Roman"/>
              </a:rPr>
              <a:t>chromatography include </a:t>
            </a:r>
            <a:r>
              <a:rPr sz="3200" dirty="0">
                <a:latin typeface="Times New Roman"/>
                <a:cs typeface="Times New Roman"/>
              </a:rPr>
              <a:t>dextran (Sephadex™),  </a:t>
            </a:r>
            <a:r>
              <a:rPr sz="3200" spc="-5" dirty="0">
                <a:latin typeface="Times New Roman"/>
                <a:cs typeface="Times New Roman"/>
              </a:rPr>
              <a:t>polyacrylamide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dextran-polyacrylamide  </a:t>
            </a:r>
            <a:r>
              <a:rPr sz="3200" dirty="0">
                <a:latin typeface="Times New Roman"/>
                <a:cs typeface="Times New Roman"/>
              </a:rPr>
              <a:t>(Sephacryl™).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Each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available with a variety of </a:t>
            </a:r>
            <a:r>
              <a:rPr sz="3200" spc="-10" dirty="0">
                <a:latin typeface="Times New Roman"/>
                <a:cs typeface="Times New Roman"/>
              </a:rPr>
              <a:t>different </a:t>
            </a:r>
            <a:r>
              <a:rPr sz="3200" dirty="0">
                <a:latin typeface="Times New Roman"/>
                <a:cs typeface="Times New Roman"/>
              </a:rPr>
              <a:t>ranges  of pore </a:t>
            </a:r>
            <a:r>
              <a:rPr sz="3200" spc="-5" dirty="0">
                <a:latin typeface="Times New Roman"/>
                <a:cs typeface="Times New Roman"/>
              </a:rPr>
              <a:t>size </a:t>
            </a:r>
            <a:r>
              <a:rPr sz="3200" spc="-10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the beads, </a:t>
            </a:r>
            <a:r>
              <a:rPr sz="3200" spc="-5" dirty="0">
                <a:latin typeface="Times New Roman"/>
                <a:cs typeface="Times New Roman"/>
              </a:rPr>
              <a:t>permitting </a:t>
            </a:r>
            <a:r>
              <a:rPr sz="3200" dirty="0">
                <a:latin typeface="Times New Roman"/>
                <a:cs typeface="Times New Roman"/>
              </a:rPr>
              <a:t>separation </a:t>
            </a:r>
            <a:r>
              <a:rPr sz="3200" spc="-10" dirty="0">
                <a:latin typeface="Times New Roman"/>
                <a:cs typeface="Times New Roman"/>
              </a:rPr>
              <a:t>of  </a:t>
            </a:r>
            <a:r>
              <a:rPr sz="3200" dirty="0">
                <a:latin typeface="Times New Roman"/>
                <a:cs typeface="Times New Roman"/>
              </a:rPr>
              <a:t>macromolecules of </a:t>
            </a:r>
            <a:r>
              <a:rPr sz="3200" spc="-5" dirty="0">
                <a:latin typeface="Times New Roman"/>
                <a:cs typeface="Times New Roman"/>
              </a:rPr>
              <a:t>different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size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4890" y="207391"/>
            <a:ext cx="7487920" cy="123190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606550" marR="5080" indent="-1594485">
              <a:lnSpc>
                <a:spcPts val="4700"/>
              </a:lnSpc>
              <a:spcBef>
                <a:spcPts val="335"/>
              </a:spcBef>
            </a:pPr>
            <a:r>
              <a:rPr sz="4000" spc="-5" dirty="0">
                <a:solidFill>
                  <a:srgbClr val="E36C09"/>
                </a:solidFill>
                <a:latin typeface="Times New Roman"/>
                <a:cs typeface="Times New Roman"/>
              </a:rPr>
              <a:t>A </a:t>
            </a:r>
            <a:r>
              <a:rPr sz="4000" dirty="0">
                <a:solidFill>
                  <a:srgbClr val="E36C09"/>
                </a:solidFill>
                <a:latin typeface="Times New Roman"/>
                <a:cs typeface="Times New Roman"/>
              </a:rPr>
              <a:t>good </a:t>
            </a:r>
            <a:r>
              <a:rPr sz="4000" spc="-5" dirty="0">
                <a:solidFill>
                  <a:srgbClr val="E36C09"/>
                </a:solidFill>
                <a:latin typeface="Times New Roman"/>
                <a:cs typeface="Times New Roman"/>
              </a:rPr>
              <a:t>stationary phase should</a:t>
            </a:r>
            <a:r>
              <a:rPr sz="4000" spc="-225" dirty="0">
                <a:solidFill>
                  <a:srgbClr val="E36C09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E36C09"/>
                </a:solidFill>
                <a:latin typeface="Times New Roman"/>
                <a:cs typeface="Times New Roman"/>
              </a:rPr>
              <a:t>have  following</a:t>
            </a:r>
            <a:r>
              <a:rPr sz="4000" spc="-10" dirty="0">
                <a:solidFill>
                  <a:srgbClr val="E36C09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E36C09"/>
                </a:solidFill>
                <a:latin typeface="Times New Roman"/>
                <a:cs typeface="Times New Roman"/>
              </a:rPr>
              <a:t>properties: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077338"/>
            <a:ext cx="7995284" cy="377507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819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dirty="0">
                <a:latin typeface="Times New Roman"/>
                <a:cs typeface="Times New Roman"/>
              </a:rPr>
              <a:t>It should be </a:t>
            </a:r>
            <a:r>
              <a:rPr sz="3000" spc="-5" dirty="0">
                <a:latin typeface="Times New Roman"/>
                <a:cs typeface="Times New Roman"/>
              </a:rPr>
              <a:t>chemically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inert.</a:t>
            </a:r>
            <a:endParaRPr sz="30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72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dirty="0">
                <a:latin typeface="Times New Roman"/>
                <a:cs typeface="Times New Roman"/>
              </a:rPr>
              <a:t>It should be </a:t>
            </a:r>
            <a:r>
              <a:rPr sz="3000" spc="-5" dirty="0">
                <a:latin typeface="Times New Roman"/>
                <a:cs typeface="Times New Roman"/>
              </a:rPr>
              <a:t>inexpensive.</a:t>
            </a:r>
            <a:endParaRPr sz="3000">
              <a:latin typeface="Times New Roman"/>
              <a:cs typeface="Times New Roman"/>
            </a:endParaRPr>
          </a:p>
          <a:p>
            <a:pPr marL="527685" marR="1283335" indent="-514984">
              <a:lnSpc>
                <a:spcPct val="100000"/>
              </a:lnSpc>
              <a:spcBef>
                <a:spcPts val="72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dirty="0">
                <a:latin typeface="Times New Roman"/>
                <a:cs typeface="Times New Roman"/>
              </a:rPr>
              <a:t>It </a:t>
            </a:r>
            <a:r>
              <a:rPr sz="3000" spc="-5" dirty="0">
                <a:latin typeface="Times New Roman"/>
                <a:cs typeface="Times New Roman"/>
              </a:rPr>
              <a:t>should </a:t>
            </a:r>
            <a:r>
              <a:rPr sz="3000" dirty="0">
                <a:latin typeface="Times New Roman"/>
                <a:cs typeface="Times New Roman"/>
              </a:rPr>
              <a:t>not react </a:t>
            </a:r>
            <a:r>
              <a:rPr sz="3000" spc="-5" dirty="0">
                <a:latin typeface="Times New Roman"/>
                <a:cs typeface="Times New Roman"/>
              </a:rPr>
              <a:t>with </a:t>
            </a:r>
            <a:r>
              <a:rPr sz="3000" dirty="0">
                <a:latin typeface="Times New Roman"/>
                <a:cs typeface="Times New Roman"/>
              </a:rPr>
              <a:t>component to be  </a:t>
            </a:r>
            <a:r>
              <a:rPr sz="3000" spc="-5" dirty="0">
                <a:latin typeface="Times New Roman"/>
                <a:cs typeface="Times New Roman"/>
              </a:rPr>
              <a:t>separated.</a:t>
            </a:r>
            <a:endParaRPr sz="30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72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dirty="0">
                <a:latin typeface="Times New Roman"/>
                <a:cs typeface="Times New Roman"/>
              </a:rPr>
              <a:t>It should not react with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eluent.</a:t>
            </a:r>
            <a:endParaRPr sz="30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72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dirty="0">
                <a:latin typeface="Times New Roman"/>
                <a:cs typeface="Times New Roman"/>
              </a:rPr>
              <a:t>It </a:t>
            </a:r>
            <a:r>
              <a:rPr sz="3000" spc="-5" dirty="0">
                <a:latin typeface="Times New Roman"/>
                <a:cs typeface="Times New Roman"/>
              </a:rPr>
              <a:t>should </a:t>
            </a:r>
            <a:r>
              <a:rPr sz="3000" dirty="0">
                <a:latin typeface="Times New Roman"/>
                <a:cs typeface="Times New Roman"/>
              </a:rPr>
              <a:t>be </a:t>
            </a:r>
            <a:r>
              <a:rPr sz="3000" spc="-5" dirty="0">
                <a:latin typeface="Times New Roman"/>
                <a:cs typeface="Times New Roman"/>
              </a:rPr>
              <a:t>colorless, uniform </a:t>
            </a:r>
            <a:r>
              <a:rPr sz="3000" dirty="0">
                <a:latin typeface="Times New Roman"/>
                <a:cs typeface="Times New Roman"/>
              </a:rPr>
              <a:t>in </a:t>
            </a:r>
            <a:r>
              <a:rPr sz="3000" spc="-5" dirty="0">
                <a:latin typeface="Times New Roman"/>
                <a:cs typeface="Times New Roman"/>
              </a:rPr>
              <a:t>size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shape.</a:t>
            </a:r>
            <a:endParaRPr sz="30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725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dirty="0">
                <a:latin typeface="Times New Roman"/>
                <a:cs typeface="Times New Roman"/>
              </a:rPr>
              <a:t>It should be </a:t>
            </a:r>
            <a:r>
              <a:rPr sz="3000" spc="-5" dirty="0">
                <a:latin typeface="Times New Roman"/>
                <a:cs typeface="Times New Roman"/>
              </a:rPr>
              <a:t>mechanically</a:t>
            </a:r>
            <a:r>
              <a:rPr sz="3000" spc="5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stable.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0254" y="1025397"/>
            <a:ext cx="47186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90" dirty="0">
                <a:solidFill>
                  <a:srgbClr val="000000"/>
                </a:solidFill>
              </a:rPr>
              <a:t>Classification </a:t>
            </a:r>
            <a:r>
              <a:rPr dirty="0">
                <a:solidFill>
                  <a:srgbClr val="000000"/>
                </a:solidFill>
              </a:rPr>
              <a:t>of</a:t>
            </a:r>
            <a:r>
              <a:rPr spc="-330" dirty="0">
                <a:solidFill>
                  <a:srgbClr val="000000"/>
                </a:solidFill>
              </a:rPr>
              <a:t> </a:t>
            </a:r>
            <a:r>
              <a:rPr spc="-220" dirty="0">
                <a:solidFill>
                  <a:srgbClr val="000000"/>
                </a:solidFill>
              </a:rPr>
              <a:t>gells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85898"/>
            <a:ext cx="7418070" cy="4048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 indent="-9398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b="1" dirty="0">
                <a:latin typeface="Times New Roman"/>
                <a:cs typeface="Times New Roman"/>
              </a:rPr>
              <a:t>Soft</a:t>
            </a:r>
            <a:r>
              <a:rPr sz="3000" b="1" spc="-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gel</a:t>
            </a:r>
            <a:endParaRPr sz="3000">
              <a:latin typeface="Times New Roman"/>
              <a:cs typeface="Times New Roman"/>
            </a:endParaRPr>
          </a:p>
          <a:p>
            <a:pPr marL="584200" marR="447040" indent="-572135">
              <a:lnSpc>
                <a:spcPct val="100000"/>
              </a:lnSpc>
            </a:pPr>
            <a:r>
              <a:rPr sz="3000" dirty="0">
                <a:latin typeface="Times New Roman"/>
                <a:cs typeface="Times New Roman"/>
              </a:rPr>
              <a:t>e.g.- </a:t>
            </a:r>
            <a:r>
              <a:rPr sz="3000" spc="-5" dirty="0">
                <a:latin typeface="Times New Roman"/>
                <a:cs typeface="Times New Roman"/>
              </a:rPr>
              <a:t>dextran(Sephadex), Polyacrylamide </a:t>
            </a:r>
            <a:r>
              <a:rPr sz="3000" dirty="0">
                <a:latin typeface="Times New Roman"/>
                <a:cs typeface="Times New Roman"/>
              </a:rPr>
              <a:t>gels  </a:t>
            </a:r>
            <a:r>
              <a:rPr sz="3000" spc="-5" dirty="0">
                <a:latin typeface="Times New Roman"/>
                <a:cs typeface="Times New Roman"/>
              </a:rPr>
              <a:t>Separation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proteins.</a:t>
            </a:r>
            <a:endParaRPr sz="3000">
              <a:latin typeface="Times New Roman"/>
              <a:cs typeface="Times New Roman"/>
            </a:endParaRPr>
          </a:p>
          <a:p>
            <a:pPr marL="106680" marR="4603750" indent="-93980">
              <a:lnSpc>
                <a:spcPct val="100000"/>
              </a:lnSpc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3000" b="1" spc="-5" dirty="0">
                <a:latin typeface="Times New Roman"/>
                <a:cs typeface="Times New Roman"/>
              </a:rPr>
              <a:t>Semi-rigid</a:t>
            </a:r>
            <a:r>
              <a:rPr sz="3000" b="1" spc="-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gel  e.g.- bio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beads</a:t>
            </a:r>
            <a:endParaRPr sz="3000">
              <a:latin typeface="Times New Roman"/>
              <a:cs typeface="Times New Roman"/>
            </a:endParaRPr>
          </a:p>
          <a:p>
            <a:pPr marL="527685" marR="5080" indent="-230504">
              <a:lnSpc>
                <a:spcPts val="2880"/>
              </a:lnSpc>
              <a:spcBef>
                <a:spcPts val="695"/>
              </a:spcBef>
            </a:pPr>
            <a:r>
              <a:rPr sz="3000" spc="-5" dirty="0">
                <a:latin typeface="Times New Roman"/>
                <a:cs typeface="Times New Roman"/>
              </a:rPr>
              <a:t>Separation of </a:t>
            </a:r>
            <a:r>
              <a:rPr sz="3000" dirty="0">
                <a:latin typeface="Times New Roman"/>
                <a:cs typeface="Times New Roman"/>
              </a:rPr>
              <a:t>non-polar </a:t>
            </a:r>
            <a:r>
              <a:rPr sz="3000" spc="-5" dirty="0">
                <a:latin typeface="Times New Roman"/>
                <a:cs typeface="Times New Roman"/>
              </a:rPr>
              <a:t>polymers in </a:t>
            </a:r>
            <a:r>
              <a:rPr sz="3000" dirty="0">
                <a:latin typeface="Times New Roman"/>
                <a:cs typeface="Times New Roman"/>
              </a:rPr>
              <a:t>non-polar  </a:t>
            </a:r>
            <a:r>
              <a:rPr sz="3000" spc="-5" dirty="0">
                <a:latin typeface="Times New Roman"/>
                <a:cs typeface="Times New Roman"/>
              </a:rPr>
              <a:t>solvents.</a:t>
            </a:r>
            <a:endParaRPr sz="3000">
              <a:latin typeface="Times New Roman"/>
              <a:cs typeface="Times New Roman"/>
            </a:endParaRPr>
          </a:p>
          <a:p>
            <a:pPr marL="488315" marR="2181225" indent="-475615">
              <a:lnSpc>
                <a:spcPts val="3590"/>
              </a:lnSpc>
              <a:spcBef>
                <a:spcPts val="155"/>
              </a:spcBef>
              <a:buFont typeface="Wingdings"/>
              <a:buChar char=""/>
              <a:tabLst>
                <a:tab pos="527685" algn="l"/>
                <a:tab pos="528320" algn="l"/>
                <a:tab pos="2795905" algn="l"/>
              </a:tabLst>
            </a:pPr>
            <a:r>
              <a:rPr sz="3000" b="1" spc="-5" dirty="0">
                <a:latin typeface="Times New Roman"/>
                <a:cs typeface="Times New Roman"/>
              </a:rPr>
              <a:t>Highly</a:t>
            </a:r>
            <a:r>
              <a:rPr sz="3000" b="1" spc="10" dirty="0">
                <a:latin typeface="Times New Roman"/>
                <a:cs typeface="Times New Roman"/>
              </a:rPr>
              <a:t> </a:t>
            </a:r>
            <a:r>
              <a:rPr sz="3000" b="1" spc="-5" dirty="0">
                <a:latin typeface="Times New Roman"/>
                <a:cs typeface="Times New Roman"/>
              </a:rPr>
              <a:t>rigid	</a:t>
            </a:r>
            <a:r>
              <a:rPr sz="3000" dirty="0">
                <a:latin typeface="Times New Roman"/>
                <a:cs typeface="Times New Roman"/>
              </a:rPr>
              <a:t>gels and</a:t>
            </a:r>
            <a:r>
              <a:rPr sz="3000" spc="-8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glasses  Separation of polar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spc="-65" dirty="0">
                <a:latin typeface="Times New Roman"/>
                <a:cs typeface="Times New Roman"/>
              </a:rPr>
              <a:t>syste</a:t>
            </a:r>
            <a:r>
              <a:rPr sz="3000" spc="-65" dirty="0">
                <a:latin typeface="Arial"/>
                <a:cs typeface="Arial"/>
              </a:rPr>
              <a:t>ms.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67725"/>
            <a:ext cx="8531225" cy="576199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4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45" dirty="0">
                <a:solidFill>
                  <a:srgbClr val="E36C09"/>
                </a:solidFill>
                <a:latin typeface="Arial"/>
                <a:cs typeface="Arial"/>
              </a:rPr>
              <a:t>Mobile</a:t>
            </a:r>
            <a:r>
              <a:rPr sz="3200" spc="-170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3200" spc="-175" dirty="0">
                <a:solidFill>
                  <a:srgbClr val="E36C09"/>
                </a:solidFill>
                <a:latin typeface="Arial"/>
                <a:cs typeface="Arial"/>
              </a:rPr>
              <a:t>phase: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59"/>
              </a:spcBef>
              <a:tabLst>
                <a:tab pos="699770" algn="l"/>
                <a:tab pos="1666239" algn="l"/>
                <a:tab pos="2454275" algn="l"/>
                <a:tab pos="2867660" algn="l"/>
                <a:tab pos="4167504" algn="l"/>
                <a:tab pos="4735830" algn="l"/>
                <a:tab pos="6765925" algn="l"/>
                <a:tab pos="7179309" algn="l"/>
                <a:tab pos="808291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	li</a:t>
            </a:r>
            <a:r>
              <a:rPr sz="2800" dirty="0">
                <a:latin typeface="Times New Roman"/>
                <a:cs typeface="Times New Roman"/>
              </a:rPr>
              <a:t>q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dissolve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b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lecules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k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e  mobile phase is usually called 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b="1" spc="-40" dirty="0">
                <a:latin typeface="Times New Roman"/>
                <a:cs typeface="Times New Roman"/>
              </a:rPr>
              <a:t>buffer.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spcBef>
                <a:spcPts val="5"/>
              </a:spcBef>
              <a:tabLst>
                <a:tab pos="753110" algn="l"/>
                <a:tab pos="2045335" algn="l"/>
                <a:tab pos="2530475" algn="l"/>
                <a:tab pos="4612640" algn="l"/>
                <a:tab pos="6142990" algn="l"/>
                <a:tab pos="6607809" algn="l"/>
                <a:tab pos="7229475" algn="l"/>
                <a:tab pos="8281034" algn="l"/>
              </a:tabLst>
            </a:pPr>
            <a:r>
              <a:rPr sz="2800" spc="-5" dirty="0">
                <a:latin typeface="Times New Roman"/>
                <a:cs typeface="Times New Roman"/>
              </a:rPr>
              <a:t>The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x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re</a:t>
            </a:r>
            <a:r>
              <a:rPr sz="2800" dirty="0">
                <a:latin typeface="Times New Roman"/>
                <a:cs typeface="Times New Roman"/>
              </a:rPr>
              <a:t>	o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omole</a:t>
            </a:r>
            <a:r>
              <a:rPr sz="2800" spc="-15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ssolved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0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fer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Times New Roman"/>
                <a:cs typeface="Times New Roman"/>
              </a:rPr>
              <a:t>is  </a:t>
            </a:r>
            <a:r>
              <a:rPr sz="2800" spc="-5" dirty="0">
                <a:latin typeface="Times New Roman"/>
                <a:cs typeface="Times New Roman"/>
              </a:rPr>
              <a:t>called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sample.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The choice of mobile </a:t>
            </a:r>
            <a:r>
              <a:rPr sz="2800" dirty="0">
                <a:latin typeface="Times New Roman"/>
                <a:cs typeface="Times New Roman"/>
              </a:rPr>
              <a:t>phase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be used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any separation  will depend </a:t>
            </a:r>
            <a:r>
              <a:rPr sz="2800" dirty="0">
                <a:latin typeface="Times New Roman"/>
                <a:cs typeface="Times New Roman"/>
              </a:rPr>
              <a:t>on the </a:t>
            </a:r>
            <a:r>
              <a:rPr sz="2800" spc="-5" dirty="0">
                <a:latin typeface="Times New Roman"/>
                <a:cs typeface="Times New Roman"/>
              </a:rPr>
              <a:t>type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separation to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achieved and  component to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-5" dirty="0">
                <a:latin typeface="Times New Roman"/>
                <a:cs typeface="Times New Roman"/>
              </a:rPr>
              <a:t> separated.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solvent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dissolve the </a:t>
            </a:r>
            <a:r>
              <a:rPr sz="2800" spc="-5" dirty="0">
                <a:latin typeface="Times New Roman"/>
                <a:cs typeface="Times New Roman"/>
              </a:rPr>
              <a:t>sample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completely.</a:t>
            </a:r>
            <a:endParaRPr sz="2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0"/>
              </a:spcBef>
            </a:pPr>
            <a:r>
              <a:rPr sz="2800" b="1" spc="-10" dirty="0">
                <a:latin typeface="Times New Roman"/>
                <a:cs typeface="Times New Roman"/>
              </a:rPr>
              <a:t>eg.-</a:t>
            </a:r>
            <a:r>
              <a:rPr sz="2800" spc="-10" dirty="0">
                <a:latin typeface="Times New Roman"/>
                <a:cs typeface="Times New Roman"/>
              </a:rPr>
              <a:t>Tetrahydrofuran,Chloroform, </a:t>
            </a:r>
            <a:r>
              <a:rPr sz="2800" spc="-5" dirty="0">
                <a:latin typeface="Times New Roman"/>
                <a:cs typeface="Times New Roman"/>
              </a:rPr>
              <a:t>Dimethyl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formamide.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19321" y="466470"/>
            <a:ext cx="17037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imes New Roman"/>
                <a:cs typeface="Times New Roman"/>
              </a:rPr>
              <a:t>column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1817"/>
            <a:ext cx="8071484" cy="3945890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60"/>
              </a:spcBef>
              <a:buFont typeface="Wingdings"/>
              <a:buChar char=""/>
              <a:tabLst>
                <a:tab pos="355600" algn="l"/>
              </a:tabLst>
            </a:pPr>
            <a:r>
              <a:rPr sz="2500" spc="-5" dirty="0">
                <a:latin typeface="Times New Roman"/>
                <a:cs typeface="Times New Roman"/>
              </a:rPr>
              <a:t>Shorter </a:t>
            </a:r>
            <a:r>
              <a:rPr sz="2500" spc="-10" dirty="0">
                <a:latin typeface="Times New Roman"/>
                <a:cs typeface="Times New Roman"/>
              </a:rPr>
              <a:t>columns </a:t>
            </a:r>
            <a:r>
              <a:rPr sz="2500" spc="-5" dirty="0">
                <a:latin typeface="Times New Roman"/>
                <a:cs typeface="Times New Roman"/>
              </a:rPr>
              <a:t>save </a:t>
            </a:r>
            <a:r>
              <a:rPr sz="2500" spc="-10" dirty="0">
                <a:latin typeface="Times New Roman"/>
                <a:cs typeface="Times New Roman"/>
              </a:rPr>
              <a:t>time </a:t>
            </a:r>
            <a:r>
              <a:rPr sz="2500" spc="-5" dirty="0">
                <a:latin typeface="Times New Roman"/>
                <a:cs typeface="Times New Roman"/>
              </a:rPr>
              <a:t>and</a:t>
            </a:r>
            <a:r>
              <a:rPr sz="2500" spc="15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solvent.</a:t>
            </a: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60"/>
              </a:spcBef>
              <a:buFont typeface="Wingdings"/>
              <a:buChar char=""/>
              <a:tabLst>
                <a:tab pos="355600" algn="l"/>
              </a:tabLst>
            </a:pPr>
            <a:r>
              <a:rPr sz="2500" spc="-5" dirty="0">
                <a:latin typeface="Times New Roman"/>
                <a:cs typeface="Times New Roman"/>
              </a:rPr>
              <a:t>Small particles (typically 5 </a:t>
            </a:r>
            <a:r>
              <a:rPr sz="2500" spc="-15" dirty="0">
                <a:latin typeface="Times New Roman"/>
                <a:cs typeface="Times New Roman"/>
              </a:rPr>
              <a:t>mm) </a:t>
            </a:r>
            <a:r>
              <a:rPr sz="2500" spc="-5" dirty="0">
                <a:latin typeface="Times New Roman"/>
                <a:cs typeface="Times New Roman"/>
              </a:rPr>
              <a:t>provide a better</a:t>
            </a:r>
            <a:r>
              <a:rPr sz="2500" spc="34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resolution.</a:t>
            </a:r>
            <a:endParaRPr sz="25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"/>
              <a:tabLst>
                <a:tab pos="355600" algn="l"/>
              </a:tabLst>
            </a:pPr>
            <a:r>
              <a:rPr sz="2500" spc="-5" dirty="0">
                <a:latin typeface="Times New Roman"/>
                <a:cs typeface="Times New Roman"/>
              </a:rPr>
              <a:t>On </a:t>
            </a:r>
            <a:r>
              <a:rPr sz="2500" dirty="0">
                <a:latin typeface="Times New Roman"/>
                <a:cs typeface="Times New Roman"/>
              </a:rPr>
              <a:t>the other hand, </a:t>
            </a:r>
            <a:r>
              <a:rPr sz="2500" spc="-5" dirty="0">
                <a:latin typeface="Times New Roman"/>
                <a:cs typeface="Times New Roman"/>
              </a:rPr>
              <a:t>5 mm </a:t>
            </a:r>
            <a:r>
              <a:rPr sz="2500" dirty="0">
                <a:latin typeface="Times New Roman"/>
                <a:cs typeface="Times New Roman"/>
              </a:rPr>
              <a:t>(or </a:t>
            </a:r>
            <a:r>
              <a:rPr sz="2500" spc="-5" dirty="0">
                <a:latin typeface="Times New Roman"/>
                <a:cs typeface="Times New Roman"/>
              </a:rPr>
              <a:t>even 3 mm) </a:t>
            </a:r>
            <a:r>
              <a:rPr sz="2500" dirty="0">
                <a:latin typeface="Times New Roman"/>
                <a:cs typeface="Times New Roman"/>
              </a:rPr>
              <a:t>packings are </a:t>
            </a:r>
            <a:r>
              <a:rPr sz="2500" spc="-5" dirty="0">
                <a:latin typeface="Times New Roman"/>
                <a:cs typeface="Times New Roman"/>
              </a:rPr>
              <a:t>more  </a:t>
            </a:r>
            <a:r>
              <a:rPr sz="2500" dirty="0">
                <a:latin typeface="Times New Roman"/>
                <a:cs typeface="Times New Roman"/>
              </a:rPr>
              <a:t>sensitive </a:t>
            </a:r>
            <a:r>
              <a:rPr sz="2500" spc="-5" dirty="0">
                <a:latin typeface="Times New Roman"/>
                <a:cs typeface="Times New Roman"/>
              </a:rPr>
              <a:t>towards </a:t>
            </a:r>
            <a:r>
              <a:rPr sz="2500" dirty="0">
                <a:latin typeface="Times New Roman"/>
                <a:cs typeface="Times New Roman"/>
              </a:rPr>
              <a:t>contamination </a:t>
            </a:r>
            <a:r>
              <a:rPr sz="2500" spc="-5" dirty="0">
                <a:latin typeface="Times New Roman"/>
                <a:cs typeface="Times New Roman"/>
              </a:rPr>
              <a:t>by </a:t>
            </a:r>
            <a:r>
              <a:rPr sz="2500" dirty="0">
                <a:latin typeface="Times New Roman"/>
                <a:cs typeface="Times New Roman"/>
              </a:rPr>
              <a:t>samples containing  </a:t>
            </a:r>
            <a:r>
              <a:rPr sz="2500" spc="-5" dirty="0">
                <a:latin typeface="Times New Roman"/>
                <a:cs typeface="Times New Roman"/>
              </a:rPr>
              <a:t>impurities.</a:t>
            </a:r>
            <a:endParaRPr sz="2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Font typeface="Wingdings"/>
              <a:buChar char=""/>
              <a:tabLst>
                <a:tab pos="355600" algn="l"/>
                <a:tab pos="1591310" algn="l"/>
                <a:tab pos="1997075" algn="l"/>
                <a:tab pos="2766695" algn="l"/>
                <a:tab pos="3170555" algn="l"/>
                <a:tab pos="3630929" algn="l"/>
                <a:tab pos="4263390" algn="l"/>
                <a:tab pos="5004435" algn="l"/>
                <a:tab pos="5743575" algn="l"/>
                <a:tab pos="7685405" algn="l"/>
              </a:tabLst>
            </a:pPr>
            <a:r>
              <a:rPr sz="2500" spc="-5" dirty="0">
                <a:latin typeface="Times New Roman"/>
                <a:cs typeface="Times New Roman"/>
              </a:rPr>
              <a:t>Par</a:t>
            </a:r>
            <a:r>
              <a:rPr sz="2500" spc="5" dirty="0">
                <a:latin typeface="Times New Roman"/>
                <a:cs typeface="Times New Roman"/>
              </a:rPr>
              <a:t>t</a:t>
            </a:r>
            <a:r>
              <a:rPr sz="2500" spc="-5" dirty="0">
                <a:latin typeface="Times New Roman"/>
                <a:cs typeface="Times New Roman"/>
              </a:rPr>
              <a:t>i</a:t>
            </a:r>
            <a:r>
              <a:rPr sz="2500" spc="5" dirty="0">
                <a:latin typeface="Times New Roman"/>
                <a:cs typeface="Times New Roman"/>
              </a:rPr>
              <a:t>cl</a:t>
            </a:r>
            <a:r>
              <a:rPr sz="2500" spc="-5" dirty="0">
                <a:latin typeface="Times New Roman"/>
                <a:cs typeface="Times New Roman"/>
              </a:rPr>
              <a:t>es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10" dirty="0">
                <a:latin typeface="Times New Roman"/>
                <a:cs typeface="Times New Roman"/>
              </a:rPr>
              <a:t>a</a:t>
            </a:r>
            <a:r>
              <a:rPr sz="2500" spc="-5" dirty="0">
                <a:latin typeface="Times New Roman"/>
                <a:cs typeface="Times New Roman"/>
              </a:rPr>
              <a:t>s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l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-55" dirty="0">
                <a:latin typeface="Times New Roman"/>
                <a:cs typeface="Times New Roman"/>
              </a:rPr>
              <a:t>r</a:t>
            </a:r>
            <a:r>
              <a:rPr sz="2500" spc="5" dirty="0">
                <a:latin typeface="Times New Roman"/>
                <a:cs typeface="Times New Roman"/>
              </a:rPr>
              <a:t>g</a:t>
            </a:r>
            <a:r>
              <a:rPr sz="2500" spc="-5" dirty="0">
                <a:latin typeface="Times New Roman"/>
                <a:cs typeface="Times New Roman"/>
              </a:rPr>
              <a:t>e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10" dirty="0">
                <a:latin typeface="Times New Roman"/>
                <a:cs typeface="Times New Roman"/>
              </a:rPr>
              <a:t>a</a:t>
            </a:r>
            <a:r>
              <a:rPr sz="2500" spc="-5" dirty="0">
                <a:latin typeface="Times New Roman"/>
                <a:cs typeface="Times New Roman"/>
              </a:rPr>
              <a:t>s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5" dirty="0">
                <a:latin typeface="Times New Roman"/>
                <a:cs typeface="Times New Roman"/>
              </a:rPr>
              <a:t>2</a:t>
            </a:r>
            <a:r>
              <a:rPr sz="2500" spc="-5" dirty="0">
                <a:latin typeface="Times New Roman"/>
                <a:cs typeface="Times New Roman"/>
              </a:rPr>
              <a:t>0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mm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5" dirty="0">
                <a:latin typeface="Times New Roman"/>
                <a:cs typeface="Times New Roman"/>
              </a:rPr>
              <a:t>h</a:t>
            </a:r>
            <a:r>
              <a:rPr sz="2500" spc="-5" dirty="0">
                <a:latin typeface="Times New Roman"/>
                <a:cs typeface="Times New Roman"/>
              </a:rPr>
              <a:t>ave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be</a:t>
            </a:r>
            <a:r>
              <a:rPr sz="2500" spc="-15" dirty="0">
                <a:latin typeface="Times New Roman"/>
                <a:cs typeface="Times New Roman"/>
              </a:rPr>
              <a:t>e</a:t>
            </a:r>
            <a:r>
              <a:rPr sz="2500" spc="-5" dirty="0">
                <a:latin typeface="Times New Roman"/>
                <a:cs typeface="Times New Roman"/>
              </a:rPr>
              <a:t>n</a:t>
            </a:r>
            <a:r>
              <a:rPr sz="2500" dirty="0">
                <a:latin typeface="Times New Roman"/>
                <a:cs typeface="Times New Roman"/>
              </a:rPr>
              <a:t>	r</a:t>
            </a:r>
            <a:r>
              <a:rPr sz="2500" spc="-5" dirty="0">
                <a:latin typeface="Times New Roman"/>
                <a:cs typeface="Times New Roman"/>
              </a:rPr>
              <a:t>ec</a:t>
            </a:r>
            <a:r>
              <a:rPr sz="2500" spc="5" dirty="0">
                <a:latin typeface="Times New Roman"/>
                <a:cs typeface="Times New Roman"/>
              </a:rPr>
              <a:t>o</a:t>
            </a:r>
            <a:r>
              <a:rPr sz="2500" spc="-5" dirty="0">
                <a:latin typeface="Times New Roman"/>
                <a:cs typeface="Times New Roman"/>
              </a:rPr>
              <a:t>mm</a:t>
            </a:r>
            <a:r>
              <a:rPr sz="2500" spc="5" dirty="0">
                <a:latin typeface="Times New Roman"/>
                <a:cs typeface="Times New Roman"/>
              </a:rPr>
              <a:t>e</a:t>
            </a:r>
            <a:r>
              <a:rPr sz="2500" spc="-5" dirty="0">
                <a:latin typeface="Times New Roman"/>
                <a:cs typeface="Times New Roman"/>
              </a:rPr>
              <a:t>n</a:t>
            </a:r>
            <a:r>
              <a:rPr sz="2500" spc="5" dirty="0">
                <a:latin typeface="Times New Roman"/>
                <a:cs typeface="Times New Roman"/>
              </a:rPr>
              <a:t>d</a:t>
            </a:r>
            <a:r>
              <a:rPr sz="2500" spc="-5" dirty="0">
                <a:latin typeface="Times New Roman"/>
                <a:cs typeface="Times New Roman"/>
              </a:rPr>
              <a:t>ed</a:t>
            </a:r>
            <a:r>
              <a:rPr sz="2500" dirty="0">
                <a:latin typeface="Times New Roman"/>
                <a:cs typeface="Times New Roman"/>
              </a:rPr>
              <a:t>	f</a:t>
            </a:r>
            <a:r>
              <a:rPr sz="2500" spc="5" dirty="0">
                <a:latin typeface="Times New Roman"/>
                <a:cs typeface="Times New Roman"/>
              </a:rPr>
              <a:t>o</a:t>
            </a:r>
            <a:r>
              <a:rPr sz="2500" spc="-5" dirty="0">
                <a:latin typeface="Times New Roman"/>
                <a:cs typeface="Times New Roman"/>
              </a:rPr>
              <a:t>r  very high-molecular-weight</a:t>
            </a:r>
            <a:r>
              <a:rPr sz="2500" spc="8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polymers.</a:t>
            </a:r>
            <a:endParaRPr sz="2500">
              <a:latin typeface="Times New Roman"/>
              <a:cs typeface="Times New Roman"/>
            </a:endParaRPr>
          </a:p>
          <a:p>
            <a:pPr marL="355600" marR="607060" indent="-342900">
              <a:lnSpc>
                <a:spcPts val="2940"/>
              </a:lnSpc>
              <a:spcBef>
                <a:spcPts val="750"/>
              </a:spcBef>
              <a:buFont typeface="Wingdings"/>
              <a:buChar char=""/>
              <a:tabLst>
                <a:tab pos="355600" algn="l"/>
              </a:tabLst>
            </a:pPr>
            <a:r>
              <a:rPr sz="2500" spc="-5" dirty="0">
                <a:latin typeface="Times New Roman"/>
                <a:cs typeface="Times New Roman"/>
              </a:rPr>
              <a:t>Columns with </a:t>
            </a:r>
            <a:r>
              <a:rPr sz="2500" spc="-10" dirty="0">
                <a:latin typeface="Times New Roman"/>
                <a:cs typeface="Times New Roman"/>
              </a:rPr>
              <a:t>different </a:t>
            </a:r>
            <a:r>
              <a:rPr sz="2500" spc="-5" dirty="0">
                <a:latin typeface="Times New Roman"/>
                <a:cs typeface="Times New Roman"/>
              </a:rPr>
              <a:t>porosity or </a:t>
            </a:r>
            <a:r>
              <a:rPr sz="2500" spc="-10" dirty="0">
                <a:latin typeface="Times New Roman"/>
                <a:cs typeface="Times New Roman"/>
              </a:rPr>
              <a:t>mixed-bed </a:t>
            </a:r>
            <a:r>
              <a:rPr sz="2500" spc="-5" dirty="0">
                <a:latin typeface="Times New Roman"/>
                <a:cs typeface="Times New Roman"/>
              </a:rPr>
              <a:t>columns,  provide a better</a:t>
            </a:r>
            <a:r>
              <a:rPr sz="2500" spc="7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separation.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6706" y="603249"/>
            <a:ext cx="7388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70" dirty="0">
                <a:solidFill>
                  <a:srgbClr val="375F92"/>
                </a:solidFill>
              </a:rPr>
              <a:t>Gel </a:t>
            </a:r>
            <a:r>
              <a:rPr sz="4000" spc="-75" dirty="0">
                <a:solidFill>
                  <a:srgbClr val="375F92"/>
                </a:solidFill>
              </a:rPr>
              <a:t>Filtration</a:t>
            </a:r>
            <a:r>
              <a:rPr sz="4000" spc="-125" dirty="0">
                <a:solidFill>
                  <a:srgbClr val="375F92"/>
                </a:solidFill>
              </a:rPr>
              <a:t> </a:t>
            </a:r>
            <a:r>
              <a:rPr sz="4000" spc="-260" dirty="0">
                <a:solidFill>
                  <a:srgbClr val="375F92"/>
                </a:solidFill>
              </a:rPr>
              <a:t>Chromatography(GFC)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732229"/>
            <a:ext cx="7971155" cy="1782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16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5" dirty="0" smtClean="0">
                <a:latin typeface="Arial"/>
                <a:cs typeface="Arial"/>
              </a:rPr>
              <a:t>Mobile </a:t>
            </a:r>
            <a:r>
              <a:rPr sz="3000" spc="-190" dirty="0">
                <a:latin typeface="Arial"/>
                <a:cs typeface="Arial"/>
              </a:rPr>
              <a:t>phase </a:t>
            </a:r>
            <a:r>
              <a:rPr sz="3000" spc="-175" dirty="0">
                <a:latin typeface="Arial"/>
                <a:cs typeface="Arial"/>
              </a:rPr>
              <a:t>–</a:t>
            </a:r>
            <a:r>
              <a:rPr sz="3000" spc="-245" dirty="0">
                <a:latin typeface="Arial"/>
                <a:cs typeface="Arial"/>
              </a:rPr>
              <a:t> </a:t>
            </a:r>
            <a:r>
              <a:rPr sz="3000" spc="-45" dirty="0">
                <a:latin typeface="Arial"/>
                <a:cs typeface="Arial"/>
              </a:rPr>
              <a:t>liquid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40100"/>
              </a:lnSpc>
              <a:spcBef>
                <a:spcPts val="71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5" dirty="0">
                <a:latin typeface="Arial"/>
                <a:cs typeface="Arial"/>
              </a:rPr>
              <a:t>Stationary </a:t>
            </a:r>
            <a:r>
              <a:rPr sz="3000" spc="-190" dirty="0">
                <a:latin typeface="Arial"/>
                <a:cs typeface="Arial"/>
              </a:rPr>
              <a:t>phase </a:t>
            </a:r>
            <a:r>
              <a:rPr sz="3000" spc="-175" dirty="0">
                <a:latin typeface="Arial"/>
                <a:cs typeface="Arial"/>
              </a:rPr>
              <a:t>– </a:t>
            </a:r>
            <a:r>
              <a:rPr sz="3000" spc="-120" dirty="0">
                <a:latin typeface="Arial"/>
                <a:cs typeface="Arial"/>
              </a:rPr>
              <a:t>porous </a:t>
            </a:r>
            <a:r>
              <a:rPr sz="3000" spc="-190" dirty="0">
                <a:latin typeface="Arial"/>
                <a:cs typeface="Arial"/>
              </a:rPr>
              <a:t>beads </a:t>
            </a:r>
            <a:r>
              <a:rPr sz="3000" spc="-25" dirty="0">
                <a:latin typeface="Arial"/>
                <a:cs typeface="Arial"/>
              </a:rPr>
              <a:t>or </a:t>
            </a:r>
            <a:r>
              <a:rPr sz="3000" spc="-70" dirty="0">
                <a:latin typeface="Arial"/>
                <a:cs typeface="Arial"/>
              </a:rPr>
              <a:t>material</a:t>
            </a:r>
            <a:r>
              <a:rPr sz="3000" spc="-320" dirty="0">
                <a:latin typeface="Arial"/>
                <a:cs typeface="Arial"/>
              </a:rPr>
              <a:t> </a:t>
            </a:r>
            <a:r>
              <a:rPr sz="3000" spc="15" dirty="0">
                <a:latin typeface="Arial"/>
                <a:cs typeface="Arial"/>
              </a:rPr>
              <a:t>with  </a:t>
            </a:r>
            <a:r>
              <a:rPr sz="3000" spc="-235" dirty="0">
                <a:latin typeface="Arial"/>
                <a:cs typeface="Arial"/>
              </a:rPr>
              <a:t>a </a:t>
            </a:r>
            <a:r>
              <a:rPr sz="3000" spc="-50" dirty="0">
                <a:latin typeface="Arial"/>
                <a:cs typeface="Arial"/>
              </a:rPr>
              <a:t>well </a:t>
            </a:r>
            <a:r>
              <a:rPr sz="3000" spc="-85" dirty="0">
                <a:latin typeface="Arial"/>
                <a:cs typeface="Arial"/>
              </a:rPr>
              <a:t>defined </a:t>
            </a:r>
            <a:r>
              <a:rPr sz="3000" spc="-160" dirty="0">
                <a:latin typeface="Arial"/>
                <a:cs typeface="Arial"/>
              </a:rPr>
              <a:t>range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90" dirty="0">
                <a:latin typeface="Arial"/>
                <a:cs typeface="Arial"/>
              </a:rPr>
              <a:t>pore</a:t>
            </a:r>
            <a:r>
              <a:rPr sz="3000" spc="-425" dirty="0">
                <a:latin typeface="Arial"/>
                <a:cs typeface="Arial"/>
              </a:rPr>
              <a:t> </a:t>
            </a:r>
            <a:r>
              <a:rPr sz="3000" spc="-195" dirty="0">
                <a:latin typeface="Arial"/>
                <a:cs typeface="Arial"/>
              </a:rPr>
              <a:t>size.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9261" y="466470"/>
            <a:ext cx="26676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imes New Roman"/>
                <a:cs typeface="Times New Roman"/>
              </a:rPr>
              <a:t>Adva</a:t>
            </a:r>
            <a:r>
              <a:rPr spc="10" dirty="0">
                <a:latin typeface="Times New Roman"/>
                <a:cs typeface="Times New Roman"/>
              </a:rPr>
              <a:t>n</a:t>
            </a:r>
            <a:r>
              <a:rPr dirty="0">
                <a:latin typeface="Times New Roman"/>
                <a:cs typeface="Times New Roman"/>
              </a:rPr>
              <a:t>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3126"/>
            <a:ext cx="6494145" cy="4279265"/>
          </a:xfrm>
          <a:prstGeom prst="rect">
            <a:avLst/>
          </a:prstGeom>
        </p:spPr>
        <p:txBody>
          <a:bodyPr vert="horz" wrap="square" lIns="0" tIns="241935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905"/>
              </a:spcBef>
              <a:buSzPct val="96666"/>
              <a:buFont typeface="Wingdings"/>
              <a:buChar char=""/>
              <a:tabLst>
                <a:tab pos="353695" algn="l"/>
              </a:tabLst>
            </a:pPr>
            <a:r>
              <a:rPr sz="3000" dirty="0">
                <a:latin typeface="Times New Roman"/>
                <a:cs typeface="Times New Roman"/>
              </a:rPr>
              <a:t>Short </a:t>
            </a:r>
            <a:r>
              <a:rPr sz="3000" spc="-5" dirty="0">
                <a:latin typeface="Times New Roman"/>
                <a:cs typeface="Times New Roman"/>
              </a:rPr>
              <a:t>analysis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time.</a:t>
            </a:r>
            <a:endParaRPr sz="3000">
              <a:latin typeface="Times New Roman"/>
              <a:cs typeface="Times New Roman"/>
            </a:endParaRPr>
          </a:p>
          <a:p>
            <a:pPr marL="440690" indent="-427990">
              <a:lnSpc>
                <a:spcPct val="100000"/>
              </a:lnSpc>
              <a:spcBef>
                <a:spcPts val="1805"/>
              </a:spcBef>
              <a:buSzPct val="96666"/>
              <a:buFont typeface="Wingdings"/>
              <a:buChar char=""/>
              <a:tabLst>
                <a:tab pos="441325" algn="l"/>
              </a:tabLst>
            </a:pPr>
            <a:r>
              <a:rPr sz="3000" spc="-60" dirty="0">
                <a:latin typeface="Times New Roman"/>
                <a:cs typeface="Times New Roman"/>
              </a:rPr>
              <a:t>Well </a:t>
            </a:r>
            <a:r>
              <a:rPr sz="3000" dirty="0">
                <a:latin typeface="Times New Roman"/>
                <a:cs typeface="Times New Roman"/>
              </a:rPr>
              <a:t>defined</a:t>
            </a:r>
            <a:r>
              <a:rPr sz="3000" spc="8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separation.</a:t>
            </a:r>
            <a:endParaRPr sz="3000">
              <a:latin typeface="Times New Roman"/>
              <a:cs typeface="Times New Roman"/>
            </a:endParaRPr>
          </a:p>
          <a:p>
            <a:pPr marL="447040" indent="-434340">
              <a:lnSpc>
                <a:spcPct val="100000"/>
              </a:lnSpc>
              <a:spcBef>
                <a:spcPts val="1800"/>
              </a:spcBef>
              <a:buSzPct val="96666"/>
              <a:buFont typeface="Wingdings"/>
              <a:buChar char=""/>
              <a:tabLst>
                <a:tab pos="447675" algn="l"/>
              </a:tabLst>
            </a:pPr>
            <a:r>
              <a:rPr sz="3000" spc="-5" dirty="0">
                <a:latin typeface="Times New Roman"/>
                <a:cs typeface="Times New Roman"/>
              </a:rPr>
              <a:t>Narrow </a:t>
            </a:r>
            <a:r>
              <a:rPr sz="3000" dirty="0">
                <a:latin typeface="Times New Roman"/>
                <a:cs typeface="Times New Roman"/>
              </a:rPr>
              <a:t>bands and good </a:t>
            </a:r>
            <a:r>
              <a:rPr sz="3000" spc="-25" dirty="0">
                <a:latin typeface="Times New Roman"/>
                <a:cs typeface="Times New Roman"/>
              </a:rPr>
              <a:t>sensitivity.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160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There </a:t>
            </a:r>
            <a:r>
              <a:rPr sz="3000" spc="-5" dirty="0">
                <a:latin typeface="Times New Roman"/>
                <a:cs typeface="Times New Roman"/>
              </a:rPr>
              <a:t>is </a:t>
            </a:r>
            <a:r>
              <a:rPr sz="3000" dirty="0">
                <a:latin typeface="Times New Roman"/>
                <a:cs typeface="Times New Roman"/>
              </a:rPr>
              <a:t>no sample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loss.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160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Small amount of mobile phase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required.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160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 flow rate can be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set.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8366" y="466470"/>
            <a:ext cx="32893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Times New Roman"/>
                <a:cs typeface="Times New Roman"/>
              </a:rPr>
              <a:t>Disadvantages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1281"/>
            <a:ext cx="8073390" cy="3183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Limited number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peaks </a:t>
            </a:r>
            <a:r>
              <a:rPr sz="2800" spc="-10" dirty="0">
                <a:latin typeface="Times New Roman"/>
                <a:cs typeface="Times New Roman"/>
              </a:rPr>
              <a:t>that can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resolved within  the </a:t>
            </a:r>
            <a:r>
              <a:rPr sz="2800" dirty="0">
                <a:latin typeface="Times New Roman"/>
                <a:cs typeface="Times New Roman"/>
              </a:rPr>
              <a:t>short </a:t>
            </a:r>
            <a:r>
              <a:rPr sz="2800" spc="-10" dirty="0">
                <a:latin typeface="Times New Roman"/>
                <a:cs typeface="Times New Roman"/>
              </a:rPr>
              <a:t>time </a:t>
            </a:r>
            <a:r>
              <a:rPr sz="2800" spc="-5" dirty="0">
                <a:latin typeface="Times New Roman"/>
                <a:cs typeface="Times New Roman"/>
              </a:rPr>
              <a:t>scale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GFC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run.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"/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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Filtrations must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performed before </a:t>
            </a:r>
            <a:r>
              <a:rPr sz="2800" dirty="0">
                <a:latin typeface="Times New Roman"/>
                <a:cs typeface="Times New Roman"/>
              </a:rPr>
              <a:t>using the  </a:t>
            </a:r>
            <a:r>
              <a:rPr sz="2800" spc="-5" dirty="0">
                <a:latin typeface="Times New Roman"/>
                <a:cs typeface="Times New Roman"/>
              </a:rPr>
              <a:t>instrument to prevent dust and other particulates from  ruining the columns and interfering with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detectors.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9073" y="207391"/>
            <a:ext cx="26225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Applications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5992"/>
            <a:ext cx="7696834" cy="432816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15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spc="-5" dirty="0">
                <a:latin typeface="Times New Roman"/>
                <a:cs typeface="Times New Roman"/>
              </a:rPr>
              <a:t>Proteins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fractionation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240"/>
              </a:lnSpc>
              <a:spcBef>
                <a:spcPts val="1325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spc="-5" dirty="0">
                <a:latin typeface="Times New Roman"/>
                <a:cs typeface="Times New Roman"/>
              </a:rPr>
              <a:t>Purification </a:t>
            </a:r>
            <a:r>
              <a:rPr sz="3000" dirty="0">
                <a:latin typeface="Times New Roman"/>
                <a:cs typeface="Times New Roman"/>
              </a:rPr>
              <a:t>(viruses,enzymes,hormones,nucleic  acids)</a:t>
            </a:r>
            <a:endParaRPr sz="3000">
              <a:latin typeface="Times New Roman"/>
              <a:cs typeface="Times New Roman"/>
            </a:endParaRPr>
          </a:p>
          <a:p>
            <a:pPr marL="355600" marR="1018540" indent="-342900">
              <a:lnSpc>
                <a:spcPts val="324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spc="-5" dirty="0">
                <a:latin typeface="Times New Roman"/>
                <a:cs typeface="Times New Roman"/>
              </a:rPr>
              <a:t>Molecular </a:t>
            </a:r>
            <a:r>
              <a:rPr sz="3000" dirty="0">
                <a:latin typeface="Times New Roman"/>
                <a:cs typeface="Times New Roman"/>
              </a:rPr>
              <a:t>weight determination(globular  </a:t>
            </a:r>
            <a:r>
              <a:rPr sz="3000" spc="-5" dirty="0">
                <a:latin typeface="Times New Roman"/>
                <a:cs typeface="Times New Roman"/>
              </a:rPr>
              <a:t>proteins).</a:t>
            </a:r>
            <a:endParaRPr sz="3000">
              <a:latin typeface="Times New Roman"/>
              <a:cs typeface="Times New Roman"/>
            </a:endParaRPr>
          </a:p>
          <a:p>
            <a:pPr marL="355600" marR="165100" indent="-342900">
              <a:lnSpc>
                <a:spcPts val="324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spc="-5" dirty="0">
                <a:latin typeface="Times New Roman"/>
                <a:cs typeface="Times New Roman"/>
              </a:rPr>
              <a:t>Separation </a:t>
            </a:r>
            <a:r>
              <a:rPr sz="3000" dirty="0">
                <a:latin typeface="Times New Roman"/>
                <a:cs typeface="Times New Roman"/>
              </a:rPr>
              <a:t>of </a:t>
            </a:r>
            <a:r>
              <a:rPr sz="3000" spc="-20" dirty="0">
                <a:latin typeface="Times New Roman"/>
                <a:cs typeface="Times New Roman"/>
              </a:rPr>
              <a:t>sugar, </a:t>
            </a:r>
            <a:r>
              <a:rPr sz="3000" dirty="0">
                <a:latin typeface="Times New Roman"/>
                <a:cs typeface="Times New Roman"/>
              </a:rPr>
              <a:t>proteins, peptides, rubbers  and others on the </a:t>
            </a:r>
            <a:r>
              <a:rPr sz="3000" spc="-5" dirty="0">
                <a:latin typeface="Times New Roman"/>
                <a:cs typeface="Times New Roman"/>
              </a:rPr>
              <a:t>basis </a:t>
            </a:r>
            <a:r>
              <a:rPr sz="3000" dirty="0">
                <a:latin typeface="Times New Roman"/>
                <a:cs typeface="Times New Roman"/>
              </a:rPr>
              <a:t>of their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size.</a:t>
            </a:r>
            <a:endParaRPr sz="3000">
              <a:latin typeface="Times New Roman"/>
              <a:cs typeface="Times New Roman"/>
            </a:endParaRPr>
          </a:p>
          <a:p>
            <a:pPr marL="355600" marR="81280" indent="-342900">
              <a:lnSpc>
                <a:spcPts val="324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This technique can be </a:t>
            </a:r>
            <a:r>
              <a:rPr sz="3000" spc="-5" dirty="0">
                <a:latin typeface="Times New Roman"/>
                <a:cs typeface="Times New Roman"/>
              </a:rPr>
              <a:t>determine </a:t>
            </a:r>
            <a:r>
              <a:rPr sz="3000" dirty="0">
                <a:latin typeface="Times New Roman"/>
                <a:cs typeface="Times New Roman"/>
              </a:rPr>
              <a:t>the quaternary  </a:t>
            </a:r>
            <a:r>
              <a:rPr sz="3000" spc="-5" dirty="0">
                <a:latin typeface="Times New Roman"/>
                <a:cs typeface="Times New Roman"/>
              </a:rPr>
              <a:t>structure </a:t>
            </a:r>
            <a:r>
              <a:rPr sz="3000" dirty="0">
                <a:latin typeface="Times New Roman"/>
                <a:cs typeface="Times New Roman"/>
              </a:rPr>
              <a:t>of </a:t>
            </a:r>
            <a:r>
              <a:rPr sz="3000" spc="-5" dirty="0">
                <a:latin typeface="Times New Roman"/>
                <a:cs typeface="Times New Roman"/>
              </a:rPr>
              <a:t>purified</a:t>
            </a:r>
            <a:r>
              <a:rPr sz="3000" spc="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proteins.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706881"/>
            <a:ext cx="8072755" cy="3780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GFC is a widely used technique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purification  and analysis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synthetic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biological polymers,  such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protein, polysaccharides and nucleic acid.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"/>
            </a:pPr>
            <a:endParaRPr sz="405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2800" spc="-50" dirty="0">
                <a:latin typeface="Times New Roman"/>
                <a:cs typeface="Times New Roman"/>
              </a:rPr>
              <a:t>Various </a:t>
            </a:r>
            <a:r>
              <a:rPr sz="2800" spc="-5" dirty="0">
                <a:latin typeface="Times New Roman"/>
                <a:cs typeface="Times New Roman"/>
              </a:rPr>
              <a:t>species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RNA and viruses have been  purified </a:t>
            </a:r>
            <a:r>
              <a:rPr sz="2800" dirty="0">
                <a:latin typeface="Times New Roman"/>
                <a:cs typeface="Times New Roman"/>
              </a:rPr>
              <a:t>using </a:t>
            </a:r>
            <a:r>
              <a:rPr sz="2800" spc="-5" dirty="0">
                <a:latin typeface="Times New Roman"/>
                <a:cs typeface="Times New Roman"/>
              </a:rPr>
              <a:t>agarose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gels.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"/>
            </a:pPr>
            <a:endParaRPr sz="4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-5" dirty="0">
                <a:latin typeface="Times New Roman"/>
                <a:cs typeface="Times New Roman"/>
              </a:rPr>
              <a:t> Desalting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540765"/>
            <a:ext cx="883602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SzPct val="96875"/>
              <a:buChar char="•"/>
              <a:tabLst>
                <a:tab pos="156210" algn="l"/>
              </a:tabLst>
            </a:pPr>
            <a:r>
              <a:rPr sz="3200" spc="45" dirty="0">
                <a:latin typeface="Arial"/>
                <a:cs typeface="Arial"/>
              </a:rPr>
              <a:t>It </a:t>
            </a:r>
            <a:r>
              <a:rPr sz="3200" spc="-175" dirty="0">
                <a:latin typeface="Arial"/>
                <a:cs typeface="Arial"/>
              </a:rPr>
              <a:t>separates </a:t>
            </a:r>
            <a:r>
              <a:rPr sz="3200" spc="-135" dirty="0">
                <a:latin typeface="Arial"/>
                <a:cs typeface="Arial"/>
              </a:rPr>
              <a:t>molecules </a:t>
            </a:r>
            <a:r>
              <a:rPr sz="3200" spc="-150" dirty="0">
                <a:latin typeface="Arial"/>
                <a:cs typeface="Arial"/>
              </a:rPr>
              <a:t>according </a:t>
            </a:r>
            <a:r>
              <a:rPr sz="3200" spc="30" dirty="0">
                <a:latin typeface="Arial"/>
                <a:cs typeface="Arial"/>
              </a:rPr>
              <a:t>to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20" dirty="0">
                <a:latin typeface="Arial"/>
                <a:cs typeface="Arial"/>
              </a:rPr>
              <a:t>differences  </a:t>
            </a:r>
            <a:r>
              <a:rPr sz="3200" spc="-40" dirty="0">
                <a:latin typeface="Arial"/>
                <a:cs typeface="Arial"/>
              </a:rPr>
              <a:t>in </a:t>
            </a:r>
            <a:r>
              <a:rPr sz="3200" spc="-254" dirty="0">
                <a:latin typeface="Arial"/>
                <a:cs typeface="Arial"/>
              </a:rPr>
              <a:t>sizes </a:t>
            </a:r>
            <a:r>
              <a:rPr sz="3200" spc="-295" dirty="0">
                <a:latin typeface="Arial"/>
                <a:cs typeface="Arial"/>
              </a:rPr>
              <a:t>as </a:t>
            </a:r>
            <a:r>
              <a:rPr sz="3200" spc="-70" dirty="0">
                <a:latin typeface="Arial"/>
                <a:cs typeface="Arial"/>
              </a:rPr>
              <a:t>they </a:t>
            </a:r>
            <a:r>
              <a:rPr sz="3200" spc="-260" dirty="0">
                <a:latin typeface="Arial"/>
                <a:cs typeface="Arial"/>
              </a:rPr>
              <a:t>pass </a:t>
            </a:r>
            <a:r>
              <a:rPr sz="3200" spc="-70" dirty="0">
                <a:latin typeface="Arial"/>
                <a:cs typeface="Arial"/>
              </a:rPr>
              <a:t>through </a:t>
            </a:r>
            <a:r>
              <a:rPr sz="3200" spc="-245" dirty="0">
                <a:latin typeface="Arial"/>
                <a:cs typeface="Arial"/>
              </a:rPr>
              <a:t>a </a:t>
            </a:r>
            <a:r>
              <a:rPr sz="3200" spc="-155" dirty="0">
                <a:latin typeface="Arial"/>
                <a:cs typeface="Arial"/>
              </a:rPr>
              <a:t>gel </a:t>
            </a:r>
            <a:r>
              <a:rPr sz="3200" dirty="0">
                <a:latin typeface="Arial"/>
                <a:cs typeface="Arial"/>
              </a:rPr>
              <a:t>filtration </a:t>
            </a:r>
            <a:r>
              <a:rPr sz="3200" spc="-95" dirty="0">
                <a:latin typeface="Arial"/>
                <a:cs typeface="Arial"/>
              </a:rPr>
              <a:t>medium  </a:t>
            </a:r>
            <a:r>
              <a:rPr sz="3200" spc="-190" dirty="0">
                <a:latin typeface="Arial"/>
                <a:cs typeface="Arial"/>
              </a:rPr>
              <a:t>packed </a:t>
            </a:r>
            <a:r>
              <a:rPr sz="3200" spc="-40" dirty="0">
                <a:latin typeface="Arial"/>
                <a:cs typeface="Arial"/>
              </a:rPr>
              <a:t>in</a:t>
            </a:r>
            <a:r>
              <a:rPr sz="3200" spc="-135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column.</a:t>
            </a:r>
            <a:endParaRPr sz="32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2090" y="2543112"/>
          <a:ext cx="8869680" cy="1823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9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905">
                <a:tc>
                  <a:txBody>
                    <a:bodyPr/>
                    <a:lstStyle/>
                    <a:p>
                      <a:pPr marL="174625" indent="-142875">
                        <a:lnSpc>
                          <a:spcPts val="3540"/>
                        </a:lnSpc>
                        <a:buSzPct val="96875"/>
                        <a:buChar char="•"/>
                        <a:tabLst>
                          <a:tab pos="175260" algn="l"/>
                          <a:tab pos="1457960" algn="l"/>
                        </a:tabLst>
                      </a:pPr>
                      <a:r>
                        <a:rPr sz="3200" dirty="0">
                          <a:latin typeface="Arial"/>
                          <a:cs typeface="Arial"/>
                        </a:rPr>
                        <a:t>Un</a:t>
                      </a:r>
                      <a:r>
                        <a:rPr sz="3200" spc="-1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3200" spc="-10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e	i</a:t>
                      </a:r>
                      <a:r>
                        <a:rPr sz="3200" spc="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n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3540"/>
                        </a:lnSpc>
                        <a:tabLst>
                          <a:tab pos="2035810" algn="l"/>
                        </a:tabLst>
                      </a:pPr>
                      <a:r>
                        <a:rPr sz="3200" spc="-215" dirty="0">
                          <a:latin typeface="Arial"/>
                          <a:cs typeface="Arial"/>
                        </a:rPr>
                        <a:t>exchange	</a:t>
                      </a:r>
                      <a:r>
                        <a:rPr sz="3200" spc="-20" dirty="0">
                          <a:latin typeface="Arial"/>
                          <a:cs typeface="Arial"/>
                        </a:rPr>
                        <a:t>or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540"/>
                        </a:lnSpc>
                      </a:pPr>
                      <a:r>
                        <a:rPr sz="3200" spc="-20" dirty="0">
                          <a:latin typeface="Arial"/>
                          <a:cs typeface="Arial"/>
                        </a:rPr>
                        <a:t>affinity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540"/>
                        </a:lnSpc>
                      </a:pPr>
                      <a:r>
                        <a:rPr sz="3200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3200" spc="-5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3200" spc="-5" dirty="0">
                          <a:latin typeface="Arial"/>
                          <a:cs typeface="Arial"/>
                        </a:rPr>
                        <a:t>om</a:t>
                      </a:r>
                      <a:r>
                        <a:rPr sz="3200" spc="-2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3200" spc="-4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3200" spc="-5" dirty="0">
                          <a:latin typeface="Arial"/>
                          <a:cs typeface="Arial"/>
                        </a:rPr>
                        <a:t>og</a:t>
                      </a:r>
                      <a:r>
                        <a:rPr sz="3200" spc="-6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ap</a:t>
                      </a:r>
                      <a:r>
                        <a:rPr sz="3200" spc="-6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3200" spc="-229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,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31750">
                        <a:lnSpc>
                          <a:spcPts val="3360"/>
                        </a:lnSpc>
                      </a:pPr>
                      <a:r>
                        <a:rPr sz="3200" spc="-140" dirty="0">
                          <a:latin typeface="Arial"/>
                          <a:cs typeface="Arial"/>
                        </a:rPr>
                        <a:t>molecules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3360"/>
                        </a:lnSpc>
                        <a:tabLst>
                          <a:tab pos="735330" algn="l"/>
                          <a:tab pos="1597025" algn="l"/>
                        </a:tabLst>
                      </a:pPr>
                      <a:r>
                        <a:rPr sz="3200" spc="-100" dirty="0">
                          <a:latin typeface="Arial"/>
                          <a:cs typeface="Arial"/>
                        </a:rPr>
                        <a:t>do	</a:t>
                      </a:r>
                      <a:r>
                        <a:rPr sz="3200" spc="-5" dirty="0">
                          <a:latin typeface="Arial"/>
                          <a:cs typeface="Arial"/>
                        </a:rPr>
                        <a:t>not	</a:t>
                      </a:r>
                      <a:r>
                        <a:rPr sz="3200" spc="-65" dirty="0">
                          <a:latin typeface="Arial"/>
                          <a:cs typeface="Arial"/>
                        </a:rPr>
                        <a:t>bind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3360"/>
                        </a:lnSpc>
                        <a:tabLst>
                          <a:tab pos="761365" algn="l"/>
                        </a:tabLst>
                      </a:pPr>
                      <a:r>
                        <a:rPr sz="3200" spc="20" dirty="0">
                          <a:latin typeface="Arial"/>
                          <a:cs typeface="Arial"/>
                        </a:rPr>
                        <a:t>to	</a:t>
                      </a:r>
                      <a:r>
                        <a:rPr sz="3200" spc="-35" dirty="0">
                          <a:latin typeface="Arial"/>
                          <a:cs typeface="Arial"/>
                        </a:rPr>
                        <a:t>the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360"/>
                        </a:lnSpc>
                      </a:pPr>
                      <a:r>
                        <a:rPr sz="3200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3200" spc="-5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3200" spc="-5" dirty="0">
                          <a:latin typeface="Arial"/>
                          <a:cs typeface="Arial"/>
                        </a:rPr>
                        <a:t>om</a:t>
                      </a:r>
                      <a:r>
                        <a:rPr sz="3200" spc="-2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3200" spc="-4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3200" spc="-5" dirty="0">
                          <a:latin typeface="Arial"/>
                          <a:cs typeface="Arial"/>
                        </a:rPr>
                        <a:t>og</a:t>
                      </a:r>
                      <a:r>
                        <a:rPr sz="3200" spc="-6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ap</a:t>
                      </a:r>
                      <a:r>
                        <a:rPr sz="3200" spc="-6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3200" dirty="0">
                          <a:latin typeface="Arial"/>
                          <a:cs typeface="Arial"/>
                        </a:rPr>
                        <a:t>y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31750">
                        <a:lnSpc>
                          <a:spcPts val="3360"/>
                        </a:lnSpc>
                      </a:pPr>
                      <a:r>
                        <a:rPr sz="3200" spc="-100" dirty="0">
                          <a:latin typeface="Arial"/>
                          <a:cs typeface="Arial"/>
                        </a:rPr>
                        <a:t>medium.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31140" y="4455033"/>
            <a:ext cx="883475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SzPct val="96875"/>
              <a:buFont typeface="Arial"/>
              <a:buChar char="•"/>
              <a:tabLst>
                <a:tab pos="156210" algn="l"/>
              </a:tabLst>
            </a:pPr>
            <a:r>
              <a:rPr sz="3200" dirty="0">
                <a:latin typeface="Times New Roman"/>
                <a:cs typeface="Times New Roman"/>
              </a:rPr>
              <a:t>It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generally </a:t>
            </a:r>
            <a:r>
              <a:rPr sz="3200" spc="-5" dirty="0">
                <a:latin typeface="Times New Roman"/>
                <a:cs typeface="Times New Roman"/>
              </a:rPr>
              <a:t>used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separate </a:t>
            </a:r>
            <a:r>
              <a:rPr sz="3200" spc="-5" dirty="0">
                <a:latin typeface="Times New Roman"/>
                <a:cs typeface="Times New Roman"/>
              </a:rPr>
              <a:t>biological </a:t>
            </a:r>
            <a:r>
              <a:rPr sz="3200" dirty="0">
                <a:latin typeface="Times New Roman"/>
                <a:cs typeface="Times New Roman"/>
              </a:rPr>
              <a:t>molecules,  and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determine molecular </a:t>
            </a:r>
            <a:r>
              <a:rPr sz="3200" spc="-5" dirty="0">
                <a:latin typeface="Times New Roman"/>
                <a:cs typeface="Times New Roman"/>
              </a:rPr>
              <a:t>weights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100" dirty="0">
                <a:latin typeface="Arial"/>
                <a:cs typeface="Arial"/>
              </a:rPr>
              <a:t>molecular  </a:t>
            </a:r>
            <a:r>
              <a:rPr sz="3200" dirty="0">
                <a:latin typeface="Times New Roman"/>
                <a:cs typeface="Times New Roman"/>
              </a:rPr>
              <a:t>weight distributions of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polymers.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59207"/>
            <a:ext cx="8756015" cy="5392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265" dirty="0">
                <a:latin typeface="Trebuchet MS"/>
                <a:cs typeface="Trebuchet MS"/>
              </a:rPr>
              <a:t>The </a:t>
            </a:r>
            <a:r>
              <a:rPr sz="3200" b="1" spc="-200" dirty="0">
                <a:latin typeface="Trebuchet MS"/>
                <a:cs typeface="Trebuchet MS"/>
              </a:rPr>
              <a:t>technique </a:t>
            </a:r>
            <a:r>
              <a:rPr sz="3200" b="1" spc="-204" dirty="0">
                <a:latin typeface="Trebuchet MS"/>
                <a:cs typeface="Trebuchet MS"/>
              </a:rPr>
              <a:t>can </a:t>
            </a:r>
            <a:r>
              <a:rPr sz="3200" b="1" spc="-185" dirty="0">
                <a:latin typeface="Trebuchet MS"/>
                <a:cs typeface="Trebuchet MS"/>
              </a:rPr>
              <a:t>be </a:t>
            </a:r>
            <a:r>
              <a:rPr sz="3200" b="1" spc="-160" dirty="0">
                <a:latin typeface="Trebuchet MS"/>
                <a:cs typeface="Trebuchet MS"/>
              </a:rPr>
              <a:t>applied </a:t>
            </a:r>
            <a:r>
              <a:rPr sz="3200" b="1" spc="-170" dirty="0">
                <a:latin typeface="Trebuchet MS"/>
                <a:cs typeface="Trebuchet MS"/>
              </a:rPr>
              <a:t>in </a:t>
            </a:r>
            <a:r>
              <a:rPr sz="3200" b="1" spc="-130" dirty="0">
                <a:latin typeface="Trebuchet MS"/>
                <a:cs typeface="Trebuchet MS"/>
              </a:rPr>
              <a:t>two</a:t>
            </a:r>
            <a:r>
              <a:rPr sz="3200" b="1" spc="-715" dirty="0">
                <a:latin typeface="Trebuchet MS"/>
                <a:cs typeface="Trebuchet MS"/>
              </a:rPr>
              <a:t> </a:t>
            </a:r>
            <a:r>
              <a:rPr sz="3200" b="1" spc="-175" dirty="0">
                <a:latin typeface="Trebuchet MS"/>
                <a:cs typeface="Trebuchet MS"/>
              </a:rPr>
              <a:t>distinct </a:t>
            </a:r>
            <a:r>
              <a:rPr sz="3200" b="1" spc="-195" dirty="0">
                <a:latin typeface="Trebuchet MS"/>
                <a:cs typeface="Trebuchet MS"/>
              </a:rPr>
              <a:t>ways: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b="1" spc="-160" dirty="0">
                <a:latin typeface="Trebuchet MS"/>
                <a:cs typeface="Trebuchet MS"/>
              </a:rPr>
              <a:t>Group</a:t>
            </a:r>
            <a:r>
              <a:rPr sz="3200" b="1" spc="-265" dirty="0">
                <a:latin typeface="Trebuchet MS"/>
                <a:cs typeface="Trebuchet MS"/>
              </a:rPr>
              <a:t> </a:t>
            </a:r>
            <a:r>
              <a:rPr sz="3200" b="1" spc="-150" dirty="0">
                <a:latin typeface="Trebuchet MS"/>
                <a:cs typeface="Trebuchet MS"/>
              </a:rPr>
              <a:t>separations</a:t>
            </a:r>
            <a:r>
              <a:rPr sz="3200" spc="-150" dirty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12700" marR="105410" indent="1473835">
              <a:lnSpc>
                <a:spcPct val="100000"/>
              </a:lnSpc>
            </a:pPr>
            <a:r>
              <a:rPr sz="3200" spc="-130" dirty="0">
                <a:latin typeface="Arial"/>
                <a:cs typeface="Arial"/>
              </a:rPr>
              <a:t>components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245" dirty="0">
                <a:latin typeface="Arial"/>
                <a:cs typeface="Arial"/>
              </a:rPr>
              <a:t>a </a:t>
            </a:r>
            <a:r>
              <a:rPr sz="3200" spc="-165" dirty="0">
                <a:latin typeface="Arial"/>
                <a:cs typeface="Arial"/>
              </a:rPr>
              <a:t>sample </a:t>
            </a:r>
            <a:r>
              <a:rPr sz="3200" spc="-140" dirty="0">
                <a:latin typeface="Arial"/>
                <a:cs typeface="Arial"/>
              </a:rPr>
              <a:t>are </a:t>
            </a:r>
            <a:r>
              <a:rPr sz="3200" spc="-150" dirty="0">
                <a:latin typeface="Arial"/>
                <a:cs typeface="Arial"/>
              </a:rPr>
              <a:t>separated</a:t>
            </a:r>
            <a:r>
              <a:rPr sz="3200" spc="-315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into  </a:t>
            </a:r>
            <a:r>
              <a:rPr sz="3200" spc="10" dirty="0">
                <a:latin typeface="Arial"/>
                <a:cs typeface="Arial"/>
              </a:rPr>
              <a:t>two </a:t>
            </a:r>
            <a:r>
              <a:rPr sz="3200" spc="-70" dirty="0">
                <a:latin typeface="Arial"/>
                <a:cs typeface="Arial"/>
              </a:rPr>
              <a:t>major </a:t>
            </a:r>
            <a:r>
              <a:rPr sz="3200" spc="-155" dirty="0">
                <a:latin typeface="Arial"/>
                <a:cs typeface="Arial"/>
              </a:rPr>
              <a:t>groups </a:t>
            </a:r>
            <a:r>
              <a:rPr sz="3200" spc="-150" dirty="0">
                <a:latin typeface="Arial"/>
                <a:cs typeface="Arial"/>
              </a:rPr>
              <a:t>according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235" dirty="0">
                <a:latin typeface="Arial"/>
                <a:cs typeface="Arial"/>
              </a:rPr>
              <a:t>size</a:t>
            </a:r>
            <a:r>
              <a:rPr sz="3200" spc="-665" dirty="0">
                <a:latin typeface="Arial"/>
                <a:cs typeface="Arial"/>
              </a:rPr>
              <a:t> </a:t>
            </a:r>
            <a:r>
              <a:rPr sz="3200" spc="-155" dirty="0">
                <a:latin typeface="Arial"/>
                <a:cs typeface="Arial"/>
              </a:rPr>
              <a:t>range.</a:t>
            </a:r>
            <a:endParaRPr sz="3200">
              <a:latin typeface="Arial"/>
              <a:cs typeface="Arial"/>
            </a:endParaRPr>
          </a:p>
          <a:p>
            <a:pPr marL="12700" marR="5080" indent="1287780">
              <a:lnSpc>
                <a:spcPct val="100000"/>
              </a:lnSpc>
              <a:spcBef>
                <a:spcPts val="5"/>
              </a:spcBef>
              <a:tabLst>
                <a:tab pos="2621915" algn="l"/>
                <a:tab pos="4720590" algn="l"/>
                <a:tab pos="5903595" algn="l"/>
                <a:tab pos="6680834" algn="l"/>
                <a:tab pos="8159115" algn="l"/>
              </a:tabLst>
            </a:pPr>
            <a:r>
              <a:rPr sz="3200" spc="-655" dirty="0">
                <a:latin typeface="Arial"/>
                <a:cs typeface="Arial"/>
              </a:rPr>
              <a:t>S</a:t>
            </a:r>
            <a:r>
              <a:rPr sz="3200" spc="-80" dirty="0">
                <a:latin typeface="Arial"/>
                <a:cs typeface="Arial"/>
              </a:rPr>
              <a:t>mall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5" dirty="0">
                <a:latin typeface="Arial"/>
                <a:cs typeface="Arial"/>
              </a:rPr>
              <a:t>m</a:t>
            </a:r>
            <a:r>
              <a:rPr sz="3200" spc="-145" dirty="0">
                <a:latin typeface="Arial"/>
                <a:cs typeface="Arial"/>
              </a:rPr>
              <a:t>olecule</a:t>
            </a:r>
            <a:r>
              <a:rPr sz="3200" spc="-150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00" dirty="0">
                <a:latin typeface="Arial"/>
                <a:cs typeface="Arial"/>
              </a:rPr>
              <a:t>suc</a:t>
            </a:r>
            <a:r>
              <a:rPr sz="3200" spc="-210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300" dirty="0">
                <a:latin typeface="Arial"/>
                <a:cs typeface="Arial"/>
              </a:rPr>
              <a:t>as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285" dirty="0">
                <a:latin typeface="Arial"/>
                <a:cs typeface="Arial"/>
              </a:rPr>
              <a:t>x</a:t>
            </a:r>
            <a:r>
              <a:rPr sz="3200" spc="-265" dirty="0">
                <a:latin typeface="Arial"/>
                <a:cs typeface="Arial"/>
              </a:rPr>
              <a:t>c</a:t>
            </a:r>
            <a:r>
              <a:rPr sz="3200" spc="-295" dirty="0">
                <a:latin typeface="Arial"/>
                <a:cs typeface="Arial"/>
              </a:rPr>
              <a:t>ess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95" dirty="0">
                <a:latin typeface="Arial"/>
                <a:cs typeface="Arial"/>
              </a:rPr>
              <a:t>salt  </a:t>
            </a:r>
            <a:r>
              <a:rPr sz="3200" spc="-114" dirty="0">
                <a:latin typeface="Arial"/>
                <a:cs typeface="Arial"/>
              </a:rPr>
              <a:t>(desalting) </a:t>
            </a:r>
            <a:r>
              <a:rPr sz="3200" spc="-20" dirty="0">
                <a:latin typeface="Arial"/>
                <a:cs typeface="Arial"/>
              </a:rPr>
              <a:t>or </a:t>
            </a:r>
            <a:r>
              <a:rPr sz="3200" spc="-75" dirty="0">
                <a:latin typeface="Arial"/>
                <a:cs typeface="Arial"/>
              </a:rPr>
              <a:t>free </a:t>
            </a:r>
            <a:r>
              <a:rPr sz="3200" spc="-140" dirty="0">
                <a:latin typeface="Arial"/>
                <a:cs typeface="Arial"/>
              </a:rPr>
              <a:t>labels are </a:t>
            </a:r>
            <a:r>
              <a:rPr sz="3200" spc="-150" dirty="0">
                <a:latin typeface="Arial"/>
                <a:cs typeface="Arial"/>
              </a:rPr>
              <a:t>easily</a:t>
            </a:r>
            <a:r>
              <a:rPr sz="3200" spc="-520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separated.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 marR="889000" algn="r">
              <a:lnSpc>
                <a:spcPct val="100000"/>
              </a:lnSpc>
              <a:spcBef>
                <a:spcPts val="5"/>
              </a:spcBef>
            </a:pPr>
            <a:r>
              <a:rPr sz="3200" b="1" spc="-150" dirty="0">
                <a:latin typeface="Trebuchet MS"/>
                <a:cs typeface="Trebuchet MS"/>
              </a:rPr>
              <a:t>High </a:t>
            </a:r>
            <a:r>
              <a:rPr sz="3200" b="1" spc="-165" dirty="0">
                <a:latin typeface="Trebuchet MS"/>
                <a:cs typeface="Trebuchet MS"/>
              </a:rPr>
              <a:t>resolution </a:t>
            </a:r>
            <a:r>
              <a:rPr sz="3200" b="1" spc="-170" dirty="0">
                <a:latin typeface="Trebuchet MS"/>
                <a:cs typeface="Trebuchet MS"/>
              </a:rPr>
              <a:t>fractionation</a:t>
            </a:r>
            <a:r>
              <a:rPr sz="3200" b="1" spc="-520" dirty="0">
                <a:latin typeface="Trebuchet MS"/>
                <a:cs typeface="Trebuchet MS"/>
              </a:rPr>
              <a:t> </a:t>
            </a:r>
            <a:r>
              <a:rPr sz="3200" b="1" spc="-130" dirty="0">
                <a:latin typeface="Trebuchet MS"/>
                <a:cs typeface="Trebuchet MS"/>
              </a:rPr>
              <a:t>of</a:t>
            </a:r>
            <a:r>
              <a:rPr sz="3200" b="1" spc="-235" dirty="0">
                <a:latin typeface="Trebuchet MS"/>
                <a:cs typeface="Trebuchet MS"/>
              </a:rPr>
              <a:t> </a:t>
            </a:r>
            <a:r>
              <a:rPr sz="3200" b="1" spc="-155" dirty="0">
                <a:latin typeface="Trebuchet MS"/>
                <a:cs typeface="Trebuchet MS"/>
              </a:rPr>
              <a:t>biomolecules</a:t>
            </a:r>
            <a:r>
              <a:rPr sz="3200" spc="-155" dirty="0">
                <a:latin typeface="Arial"/>
                <a:cs typeface="Arial"/>
              </a:rPr>
              <a:t>: 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160" dirty="0">
                <a:latin typeface="Arial"/>
                <a:cs typeface="Arial"/>
              </a:rPr>
              <a:t>Components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245" dirty="0">
                <a:latin typeface="Arial"/>
                <a:cs typeface="Arial"/>
              </a:rPr>
              <a:t>a </a:t>
            </a:r>
            <a:r>
              <a:rPr sz="3200" spc="-165" dirty="0">
                <a:latin typeface="Arial"/>
                <a:cs typeface="Arial"/>
              </a:rPr>
              <a:t>sample</a:t>
            </a:r>
            <a:r>
              <a:rPr sz="3200" spc="-275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are</a:t>
            </a:r>
            <a:r>
              <a:rPr sz="3200" spc="-190" dirty="0">
                <a:latin typeface="Arial"/>
                <a:cs typeface="Arial"/>
              </a:rPr>
              <a:t> </a:t>
            </a:r>
            <a:r>
              <a:rPr sz="3200" spc="-150" dirty="0">
                <a:latin typeface="Arial"/>
                <a:cs typeface="Arial"/>
              </a:rPr>
              <a:t>separated 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150" dirty="0">
                <a:latin typeface="Arial"/>
                <a:cs typeface="Arial"/>
              </a:rPr>
              <a:t>according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120" dirty="0">
                <a:latin typeface="Arial"/>
                <a:cs typeface="Arial"/>
              </a:rPr>
              <a:t>differences </a:t>
            </a:r>
            <a:r>
              <a:rPr sz="3200" spc="-45" dirty="0">
                <a:latin typeface="Arial"/>
                <a:cs typeface="Arial"/>
              </a:rPr>
              <a:t>in </a:t>
            </a:r>
            <a:r>
              <a:rPr sz="3200" spc="-5" dirty="0">
                <a:latin typeface="Arial"/>
                <a:cs typeface="Arial"/>
              </a:rPr>
              <a:t>their</a:t>
            </a:r>
            <a:r>
              <a:rPr sz="3200" spc="-595" dirty="0">
                <a:latin typeface="Arial"/>
                <a:cs typeface="Arial"/>
              </a:rPr>
              <a:t> </a:t>
            </a:r>
            <a:r>
              <a:rPr sz="3200" spc="-100" dirty="0">
                <a:latin typeface="Arial"/>
                <a:cs typeface="Arial"/>
              </a:rPr>
              <a:t>molecular </a:t>
            </a:r>
            <a:r>
              <a:rPr sz="3200" spc="-204" dirty="0">
                <a:latin typeface="Arial"/>
                <a:cs typeface="Arial"/>
              </a:rPr>
              <a:t>size.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22249"/>
            <a:ext cx="569759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75" dirty="0"/>
              <a:t>Partition</a:t>
            </a:r>
            <a:r>
              <a:rPr sz="4000" spc="-280" dirty="0"/>
              <a:t> </a:t>
            </a:r>
            <a:r>
              <a:rPr sz="4000" spc="-95" dirty="0"/>
              <a:t>coefficient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307340" y="979678"/>
            <a:ext cx="7997190" cy="5317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4984">
              <a:lnSpc>
                <a:spcPct val="100000"/>
              </a:lnSpc>
              <a:spcBef>
                <a:spcPts val="95"/>
              </a:spcBef>
              <a:buChar char="•"/>
              <a:tabLst>
                <a:tab pos="527685" algn="l"/>
                <a:tab pos="528320" algn="l"/>
              </a:tabLst>
            </a:pPr>
            <a:r>
              <a:rPr sz="2800" spc="-60" dirty="0">
                <a:latin typeface="Arial"/>
                <a:cs typeface="Arial"/>
              </a:rPr>
              <a:t>Partition </a:t>
            </a:r>
            <a:r>
              <a:rPr sz="2800" spc="-70" dirty="0">
                <a:latin typeface="Arial"/>
                <a:cs typeface="Arial"/>
              </a:rPr>
              <a:t>coefficient </a:t>
            </a:r>
            <a:r>
              <a:rPr sz="2800" spc="-25" dirty="0">
                <a:latin typeface="Arial"/>
                <a:cs typeface="Arial"/>
              </a:rPr>
              <a:t>or </a:t>
            </a:r>
            <a:r>
              <a:rPr sz="2800" spc="-35" dirty="0">
                <a:latin typeface="Arial"/>
                <a:cs typeface="Arial"/>
              </a:rPr>
              <a:t>distribution </a:t>
            </a:r>
            <a:r>
              <a:rPr sz="2800" spc="-70" dirty="0">
                <a:latin typeface="Arial"/>
                <a:cs typeface="Arial"/>
              </a:rPr>
              <a:t>coefficient </a:t>
            </a:r>
            <a:r>
              <a:rPr sz="2800" spc="-100" dirty="0">
                <a:latin typeface="Arial"/>
                <a:cs typeface="Arial"/>
              </a:rPr>
              <a:t>(k</a:t>
            </a:r>
            <a:r>
              <a:rPr sz="2775" spc="-150" baseline="-21021" dirty="0">
                <a:latin typeface="Arial"/>
                <a:cs typeface="Arial"/>
              </a:rPr>
              <a:t>d</a:t>
            </a:r>
            <a:r>
              <a:rPr sz="2800" spc="-100" dirty="0">
                <a:latin typeface="Arial"/>
                <a:cs typeface="Arial"/>
              </a:rPr>
              <a:t>)</a:t>
            </a:r>
            <a:r>
              <a:rPr sz="2800" spc="-495" dirty="0">
                <a:latin typeface="Arial"/>
                <a:cs typeface="Arial"/>
              </a:rPr>
              <a:t> </a:t>
            </a:r>
            <a:r>
              <a:rPr sz="2800" spc="-150" dirty="0">
                <a:latin typeface="Arial"/>
                <a:cs typeface="Arial"/>
              </a:rPr>
              <a:t>is 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85" dirty="0">
                <a:latin typeface="Arial"/>
                <a:cs typeface="Arial"/>
              </a:rPr>
              <a:t>basis </a:t>
            </a:r>
            <a:r>
              <a:rPr sz="2800" spc="-10" dirty="0">
                <a:latin typeface="Arial"/>
                <a:cs typeface="Arial"/>
              </a:rPr>
              <a:t>of </a:t>
            </a:r>
            <a:r>
              <a:rPr sz="2800" spc="-60" dirty="0">
                <a:latin typeface="Arial"/>
                <a:cs typeface="Arial"/>
              </a:rPr>
              <a:t>all </a:t>
            </a:r>
            <a:r>
              <a:rPr sz="2800" spc="-114" dirty="0">
                <a:latin typeface="Arial"/>
                <a:cs typeface="Arial"/>
              </a:rPr>
              <a:t>types </a:t>
            </a:r>
            <a:r>
              <a:rPr sz="2800" spc="-10" dirty="0">
                <a:latin typeface="Arial"/>
                <a:cs typeface="Arial"/>
              </a:rPr>
              <a:t>of</a:t>
            </a:r>
            <a:r>
              <a:rPr sz="2800" spc="-455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chromatography.</a:t>
            </a:r>
            <a:endParaRPr sz="2800">
              <a:latin typeface="Arial"/>
              <a:cs typeface="Arial"/>
            </a:endParaRPr>
          </a:p>
          <a:p>
            <a:pPr marL="527685" marR="19685" indent="-514984">
              <a:lnSpc>
                <a:spcPct val="100000"/>
              </a:lnSpc>
              <a:spcBef>
                <a:spcPts val="675"/>
              </a:spcBef>
              <a:buChar char="•"/>
              <a:tabLst>
                <a:tab pos="527685" algn="l"/>
                <a:tab pos="528320" algn="l"/>
              </a:tabLst>
            </a:pPr>
            <a:r>
              <a:rPr sz="2800" spc="-175" dirty="0">
                <a:latin typeface="Arial"/>
                <a:cs typeface="Arial"/>
              </a:rPr>
              <a:t>For </a:t>
            </a:r>
            <a:r>
              <a:rPr sz="2800" spc="10" dirty="0">
                <a:latin typeface="Arial"/>
                <a:cs typeface="Arial"/>
              </a:rPr>
              <a:t>two </a:t>
            </a:r>
            <a:r>
              <a:rPr sz="2800" spc="-95" dirty="0">
                <a:latin typeface="Arial"/>
                <a:cs typeface="Arial"/>
              </a:rPr>
              <a:t>immiscible </a:t>
            </a:r>
            <a:r>
              <a:rPr sz="2800" spc="-185" dirty="0">
                <a:latin typeface="Arial"/>
                <a:cs typeface="Arial"/>
              </a:rPr>
              <a:t>phases, </a:t>
            </a:r>
            <a:r>
              <a:rPr sz="2800" spc="-70" dirty="0">
                <a:latin typeface="Arial"/>
                <a:cs typeface="Arial"/>
              </a:rPr>
              <a:t>mobile </a:t>
            </a:r>
            <a:r>
              <a:rPr sz="2800" spc="-135" dirty="0">
                <a:latin typeface="Arial"/>
                <a:cs typeface="Arial"/>
              </a:rPr>
              <a:t>and </a:t>
            </a:r>
            <a:r>
              <a:rPr sz="2800" spc="-80" dirty="0">
                <a:latin typeface="Arial"/>
                <a:cs typeface="Arial"/>
              </a:rPr>
              <a:t>stationary  </a:t>
            </a:r>
            <a:r>
              <a:rPr sz="2800" spc="-185" dirty="0">
                <a:latin typeface="Arial"/>
                <a:cs typeface="Arial"/>
              </a:rPr>
              <a:t>phases,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30" dirty="0">
                <a:latin typeface="Arial"/>
                <a:cs typeface="Arial"/>
              </a:rPr>
              <a:t>value </a:t>
            </a:r>
            <a:r>
              <a:rPr sz="2800" spc="-15" dirty="0">
                <a:latin typeface="Arial"/>
                <a:cs typeface="Arial"/>
              </a:rPr>
              <a:t>for </a:t>
            </a:r>
            <a:r>
              <a:rPr sz="2800" spc="-60" dirty="0">
                <a:latin typeface="Arial"/>
                <a:cs typeface="Arial"/>
              </a:rPr>
              <a:t>this </a:t>
            </a:r>
            <a:r>
              <a:rPr sz="2800" spc="-70" dirty="0">
                <a:latin typeface="Arial"/>
                <a:cs typeface="Arial"/>
              </a:rPr>
              <a:t>coefficient </a:t>
            </a:r>
            <a:r>
              <a:rPr sz="2800" spc="-145" dirty="0">
                <a:latin typeface="Arial"/>
                <a:cs typeface="Arial"/>
              </a:rPr>
              <a:t>is </a:t>
            </a:r>
            <a:r>
              <a:rPr sz="2800" spc="-220" dirty="0">
                <a:latin typeface="Arial"/>
                <a:cs typeface="Arial"/>
              </a:rPr>
              <a:t>a </a:t>
            </a:r>
            <a:r>
              <a:rPr sz="2800" spc="-105" dirty="0">
                <a:latin typeface="Arial"/>
                <a:cs typeface="Arial"/>
              </a:rPr>
              <a:t>constant</a:t>
            </a:r>
            <a:r>
              <a:rPr sz="2800" spc="-340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at  </a:t>
            </a:r>
            <a:r>
              <a:rPr sz="2800" spc="-220" dirty="0">
                <a:latin typeface="Arial"/>
                <a:cs typeface="Arial"/>
              </a:rPr>
              <a:t>a </a:t>
            </a:r>
            <a:r>
              <a:rPr sz="2800" spc="-140" dirty="0">
                <a:latin typeface="Arial"/>
                <a:cs typeface="Arial"/>
              </a:rPr>
              <a:t>give </a:t>
            </a:r>
            <a:r>
              <a:rPr sz="2800" spc="-70" dirty="0">
                <a:latin typeface="Arial"/>
                <a:cs typeface="Arial"/>
              </a:rPr>
              <a:t>temperature </a:t>
            </a:r>
            <a:r>
              <a:rPr sz="2800" spc="-135" dirty="0">
                <a:latin typeface="Arial"/>
                <a:cs typeface="Arial"/>
              </a:rPr>
              <a:t>and </a:t>
            </a:r>
            <a:r>
              <a:rPr sz="2800" spc="-145" dirty="0">
                <a:latin typeface="Arial"/>
                <a:cs typeface="Arial"/>
              </a:rPr>
              <a:t>is </a:t>
            </a:r>
            <a:r>
              <a:rPr sz="2800" spc="-130" dirty="0">
                <a:latin typeface="Arial"/>
                <a:cs typeface="Arial"/>
              </a:rPr>
              <a:t>given </a:t>
            </a:r>
            <a:r>
              <a:rPr sz="2800" spc="-125" dirty="0">
                <a:latin typeface="Arial"/>
                <a:cs typeface="Arial"/>
              </a:rPr>
              <a:t>by </a:t>
            </a:r>
            <a:r>
              <a:rPr sz="2800" spc="-35" dirty="0">
                <a:latin typeface="Arial"/>
                <a:cs typeface="Arial"/>
              </a:rPr>
              <a:t>the</a:t>
            </a:r>
            <a:r>
              <a:rPr sz="2800" spc="-160" dirty="0">
                <a:latin typeface="Arial"/>
                <a:cs typeface="Arial"/>
              </a:rPr>
              <a:t> </a:t>
            </a:r>
            <a:r>
              <a:rPr sz="2800" spc="-140" dirty="0">
                <a:latin typeface="Arial"/>
                <a:cs typeface="Arial"/>
              </a:rPr>
              <a:t>expression;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527685" marR="815340" indent="-527685">
              <a:lnSpc>
                <a:spcPct val="120000"/>
              </a:lnSpc>
              <a:buChar char="•"/>
              <a:tabLst>
                <a:tab pos="527685" algn="l"/>
                <a:tab pos="528320" algn="l"/>
                <a:tab pos="4603115" algn="l"/>
              </a:tabLst>
            </a:pPr>
            <a:r>
              <a:rPr sz="2800" spc="-125" dirty="0">
                <a:latin typeface="Arial"/>
                <a:cs typeface="Arial"/>
              </a:rPr>
              <a:t>k</a:t>
            </a:r>
            <a:r>
              <a:rPr sz="2775" spc="-187" baseline="-21021" dirty="0">
                <a:latin typeface="Arial"/>
                <a:cs typeface="Arial"/>
              </a:rPr>
              <a:t>d </a:t>
            </a:r>
            <a:r>
              <a:rPr sz="2800" spc="-245" dirty="0">
                <a:latin typeface="Arial"/>
                <a:cs typeface="Arial"/>
              </a:rPr>
              <a:t>= </a:t>
            </a:r>
            <a:r>
              <a:rPr sz="2800" spc="-70" dirty="0">
                <a:latin typeface="Arial"/>
                <a:cs typeface="Arial"/>
              </a:rPr>
              <a:t>molar </a:t>
            </a:r>
            <a:r>
              <a:rPr sz="2800" spc="-135" dirty="0">
                <a:latin typeface="Arial"/>
                <a:cs typeface="Arial"/>
              </a:rPr>
              <a:t>conc: </a:t>
            </a:r>
            <a:r>
              <a:rPr sz="2800" spc="-10" dirty="0">
                <a:latin typeface="Arial"/>
                <a:cs typeface="Arial"/>
              </a:rPr>
              <a:t>of </a:t>
            </a:r>
            <a:r>
              <a:rPr sz="2800" spc="-100" dirty="0">
                <a:latin typeface="Arial"/>
                <a:cs typeface="Arial"/>
              </a:rPr>
              <a:t>analyte </a:t>
            </a:r>
            <a:r>
              <a:rPr sz="2800" spc="-35" dirty="0">
                <a:latin typeface="Arial"/>
                <a:cs typeface="Arial"/>
              </a:rPr>
              <a:t>in </a:t>
            </a:r>
            <a:r>
              <a:rPr sz="2800" spc="-80" dirty="0">
                <a:latin typeface="Arial"/>
                <a:cs typeface="Arial"/>
              </a:rPr>
              <a:t>stationary </a:t>
            </a:r>
            <a:r>
              <a:rPr sz="2800" spc="-180" dirty="0">
                <a:latin typeface="Arial"/>
                <a:cs typeface="Arial"/>
              </a:rPr>
              <a:t>phase  </a:t>
            </a:r>
            <a:r>
              <a:rPr sz="2800" spc="-70" dirty="0">
                <a:latin typeface="Arial"/>
                <a:cs typeface="Arial"/>
              </a:rPr>
              <a:t>molar </a:t>
            </a:r>
            <a:r>
              <a:rPr sz="2800" spc="-135" dirty="0">
                <a:latin typeface="Arial"/>
                <a:cs typeface="Arial"/>
              </a:rPr>
              <a:t>conc:</a:t>
            </a:r>
            <a:r>
              <a:rPr sz="2800" spc="-1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of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spc="-100" dirty="0">
                <a:latin typeface="Arial"/>
                <a:cs typeface="Arial"/>
              </a:rPr>
              <a:t>analyte	</a:t>
            </a:r>
            <a:r>
              <a:rPr sz="2800" spc="-35" dirty="0">
                <a:latin typeface="Arial"/>
                <a:cs typeface="Arial"/>
              </a:rPr>
              <a:t>in </a:t>
            </a:r>
            <a:r>
              <a:rPr sz="2800" spc="-70" dirty="0">
                <a:latin typeface="Arial"/>
                <a:cs typeface="Arial"/>
              </a:rPr>
              <a:t>mobile</a:t>
            </a:r>
            <a:r>
              <a:rPr sz="2800" spc="-260" dirty="0">
                <a:latin typeface="Arial"/>
                <a:cs typeface="Arial"/>
              </a:rPr>
              <a:t> </a:t>
            </a:r>
            <a:r>
              <a:rPr sz="2800" spc="-180" dirty="0">
                <a:latin typeface="Arial"/>
                <a:cs typeface="Arial"/>
              </a:rPr>
              <a:t>phase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95" dirty="0">
                <a:latin typeface="Arial"/>
                <a:cs typeface="Arial"/>
              </a:rPr>
              <a:t>efective </a:t>
            </a:r>
            <a:r>
              <a:rPr sz="2800" spc="300" dirty="0">
                <a:latin typeface="Arial"/>
                <a:cs typeface="Arial"/>
              </a:rPr>
              <a:t>/</a:t>
            </a:r>
            <a:r>
              <a:rPr sz="2800" spc="-340" dirty="0">
                <a:latin typeface="Arial"/>
                <a:cs typeface="Arial"/>
              </a:rPr>
              <a:t> </a:t>
            </a:r>
            <a:r>
              <a:rPr sz="2800" spc="-185" dirty="0">
                <a:latin typeface="Arial"/>
                <a:cs typeface="Arial"/>
              </a:rPr>
              <a:t>average </a:t>
            </a:r>
            <a:r>
              <a:rPr sz="2800" spc="-35" dirty="0">
                <a:latin typeface="Arial"/>
                <a:cs typeface="Arial"/>
              </a:rPr>
              <a:t>distribution </a:t>
            </a:r>
            <a:r>
              <a:rPr sz="2800" spc="-65" dirty="0">
                <a:latin typeface="Arial"/>
                <a:cs typeface="Arial"/>
              </a:rPr>
              <a:t>coefficient </a:t>
            </a:r>
            <a:r>
              <a:rPr sz="2800" spc="-30" dirty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308100" marR="979169" indent="-728980">
              <a:lnSpc>
                <a:spcPct val="120000"/>
              </a:lnSpc>
              <a:spcBef>
                <a:spcPts val="5"/>
              </a:spcBef>
            </a:pPr>
            <a:r>
              <a:rPr sz="2800" spc="-145" dirty="0">
                <a:latin typeface="Arial"/>
                <a:cs typeface="Arial"/>
              </a:rPr>
              <a:t>k</a:t>
            </a:r>
            <a:r>
              <a:rPr sz="2775" spc="-217" baseline="-21021" dirty="0">
                <a:latin typeface="Arial"/>
                <a:cs typeface="Arial"/>
              </a:rPr>
              <a:t>av </a:t>
            </a:r>
            <a:r>
              <a:rPr sz="2800" spc="-245" dirty="0">
                <a:latin typeface="Arial"/>
                <a:cs typeface="Arial"/>
              </a:rPr>
              <a:t>= </a:t>
            </a:r>
            <a:r>
              <a:rPr sz="2800" spc="-125" dirty="0">
                <a:latin typeface="Arial"/>
                <a:cs typeface="Arial"/>
              </a:rPr>
              <a:t>molecules </a:t>
            </a:r>
            <a:r>
              <a:rPr sz="2800" spc="-130" dirty="0">
                <a:latin typeface="Arial"/>
                <a:cs typeface="Arial"/>
              </a:rPr>
              <a:t>absorbed </a:t>
            </a:r>
            <a:r>
              <a:rPr sz="2800" spc="-35" dirty="0">
                <a:latin typeface="Arial"/>
                <a:cs typeface="Arial"/>
              </a:rPr>
              <a:t>in </a:t>
            </a:r>
            <a:r>
              <a:rPr sz="2800" spc="-80" dirty="0">
                <a:latin typeface="Arial"/>
                <a:cs typeface="Arial"/>
              </a:rPr>
              <a:t>stationary </a:t>
            </a:r>
            <a:r>
              <a:rPr sz="2800" spc="-180" dirty="0">
                <a:latin typeface="Arial"/>
                <a:cs typeface="Arial"/>
              </a:rPr>
              <a:t>phase  </a:t>
            </a:r>
            <a:r>
              <a:rPr sz="2800" spc="-125" dirty="0">
                <a:latin typeface="Arial"/>
                <a:cs typeface="Arial"/>
              </a:rPr>
              <a:t>molecules </a:t>
            </a:r>
            <a:r>
              <a:rPr sz="2800" spc="-130" dirty="0">
                <a:latin typeface="Arial"/>
                <a:cs typeface="Arial"/>
              </a:rPr>
              <a:t>absorbed </a:t>
            </a:r>
            <a:r>
              <a:rPr sz="2800" spc="-35" dirty="0">
                <a:latin typeface="Arial"/>
                <a:cs typeface="Arial"/>
              </a:rPr>
              <a:t>in </a:t>
            </a:r>
            <a:r>
              <a:rPr sz="2800" spc="-70" dirty="0">
                <a:latin typeface="Arial"/>
                <a:cs typeface="Arial"/>
              </a:rPr>
              <a:t>mobile</a:t>
            </a:r>
            <a:r>
              <a:rPr sz="2800" spc="-270" dirty="0">
                <a:latin typeface="Arial"/>
                <a:cs typeface="Arial"/>
              </a:rPr>
              <a:t> </a:t>
            </a:r>
            <a:r>
              <a:rPr sz="2800" spc="-180" dirty="0">
                <a:latin typeface="Arial"/>
                <a:cs typeface="Arial"/>
              </a:rPr>
              <a:t>phase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7800" y="4343400"/>
            <a:ext cx="6096000" cy="1905"/>
          </a:xfrm>
          <a:custGeom>
            <a:avLst/>
            <a:gdLst/>
            <a:ahLst/>
            <a:cxnLst/>
            <a:rect l="l" t="t" r="r" b="b"/>
            <a:pathLst>
              <a:path w="6096000" h="1904">
                <a:moveTo>
                  <a:pt x="0" y="0"/>
                </a:moveTo>
                <a:lnTo>
                  <a:pt x="6096000" y="1524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71600" y="5867400"/>
            <a:ext cx="6324600" cy="1905"/>
          </a:xfrm>
          <a:custGeom>
            <a:avLst/>
            <a:gdLst/>
            <a:ahLst/>
            <a:cxnLst/>
            <a:rect l="l" t="t" r="r" b="b"/>
            <a:pathLst>
              <a:path w="6324600" h="1904">
                <a:moveTo>
                  <a:pt x="0" y="0"/>
                </a:moveTo>
                <a:lnTo>
                  <a:pt x="6324600" y="1587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3386" y="107391"/>
            <a:ext cx="214312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65" dirty="0">
                <a:solidFill>
                  <a:srgbClr val="30859C"/>
                </a:solidFill>
              </a:rPr>
              <a:t>Void</a:t>
            </a:r>
            <a:r>
              <a:rPr sz="3300" spc="-229" dirty="0">
                <a:solidFill>
                  <a:srgbClr val="30859C"/>
                </a:solidFill>
              </a:rPr>
              <a:t> </a:t>
            </a:r>
            <a:r>
              <a:rPr sz="3300" spc="-120" dirty="0">
                <a:solidFill>
                  <a:srgbClr val="30859C"/>
                </a:solidFill>
              </a:rPr>
              <a:t>volume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8739" y="1162558"/>
            <a:ext cx="8900160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>
              <a:lnSpc>
                <a:spcPts val="3420"/>
              </a:lnSpc>
              <a:spcBef>
                <a:spcPts val="100"/>
              </a:spcBef>
              <a:tabLst>
                <a:tab pos="491490" algn="l"/>
              </a:tabLst>
            </a:pPr>
            <a:r>
              <a:rPr sz="3000" spc="45" dirty="0">
                <a:latin typeface="Arial"/>
                <a:cs typeface="Arial"/>
              </a:rPr>
              <a:t>It	</a:t>
            </a:r>
            <a:r>
              <a:rPr sz="3000" spc="-155" dirty="0">
                <a:latin typeface="Arial"/>
                <a:cs typeface="Arial"/>
              </a:rPr>
              <a:t>is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05" dirty="0">
                <a:latin typeface="Arial"/>
                <a:cs typeface="Arial"/>
              </a:rPr>
              <a:t>volume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75" dirty="0">
                <a:latin typeface="Arial"/>
                <a:cs typeface="Arial"/>
              </a:rPr>
              <a:t>mobile </a:t>
            </a:r>
            <a:r>
              <a:rPr sz="3000" spc="-190" dirty="0">
                <a:latin typeface="Arial"/>
                <a:cs typeface="Arial"/>
              </a:rPr>
              <a:t>phase </a:t>
            </a:r>
            <a:r>
              <a:rPr sz="3000" spc="-170" dirty="0">
                <a:latin typeface="Arial"/>
                <a:cs typeface="Arial"/>
              </a:rPr>
              <a:t>(V</a:t>
            </a:r>
            <a:r>
              <a:rPr sz="3000" spc="-254" baseline="-20833" dirty="0">
                <a:latin typeface="Arial"/>
                <a:cs typeface="Arial"/>
              </a:rPr>
              <a:t>m </a:t>
            </a:r>
            <a:r>
              <a:rPr sz="3000" spc="-25" dirty="0">
                <a:latin typeface="Arial"/>
                <a:cs typeface="Arial"/>
              </a:rPr>
              <a:t>or </a:t>
            </a:r>
            <a:r>
              <a:rPr sz="3000" spc="-160" dirty="0">
                <a:latin typeface="Arial"/>
                <a:cs typeface="Arial"/>
              </a:rPr>
              <a:t>V</a:t>
            </a:r>
            <a:r>
              <a:rPr sz="3000" spc="-240" baseline="-20833" dirty="0">
                <a:latin typeface="Arial"/>
                <a:cs typeface="Arial"/>
              </a:rPr>
              <a:t>0</a:t>
            </a:r>
            <a:r>
              <a:rPr sz="3000" spc="-160" dirty="0">
                <a:latin typeface="Arial"/>
                <a:cs typeface="Arial"/>
              </a:rPr>
              <a:t>) </a:t>
            </a:r>
            <a:r>
              <a:rPr sz="3000" spc="-40" dirty="0">
                <a:latin typeface="Arial"/>
                <a:cs typeface="Arial"/>
              </a:rPr>
              <a:t>in </a:t>
            </a:r>
            <a:r>
              <a:rPr sz="3000" spc="-235" dirty="0">
                <a:latin typeface="Arial"/>
                <a:cs typeface="Arial"/>
              </a:rPr>
              <a:t>a</a:t>
            </a:r>
            <a:r>
              <a:rPr sz="3000" spc="-550" dirty="0">
                <a:latin typeface="Arial"/>
                <a:cs typeface="Arial"/>
              </a:rPr>
              <a:t> </a:t>
            </a:r>
            <a:r>
              <a:rPr sz="3000" spc="-105" dirty="0">
                <a:latin typeface="Arial"/>
                <a:cs typeface="Arial"/>
              </a:rPr>
              <a:t>column.</a:t>
            </a:r>
            <a:endParaRPr sz="3000">
              <a:latin typeface="Arial"/>
              <a:cs typeface="Arial"/>
            </a:endParaRPr>
          </a:p>
          <a:p>
            <a:pPr marL="355600" marR="49530">
              <a:lnSpc>
                <a:spcPts val="3240"/>
              </a:lnSpc>
              <a:spcBef>
                <a:spcPts val="225"/>
              </a:spcBef>
            </a:pPr>
            <a:r>
              <a:rPr sz="3000" spc="-85" dirty="0">
                <a:latin typeface="Arial"/>
                <a:cs typeface="Arial"/>
              </a:rPr>
              <a:t>In</a:t>
            </a:r>
            <a:r>
              <a:rPr sz="3000" spc="-160" dirty="0">
                <a:latin typeface="Arial"/>
                <a:cs typeface="Arial"/>
              </a:rPr>
              <a:t> </a:t>
            </a:r>
            <a:r>
              <a:rPr sz="3000" spc="-165" dirty="0">
                <a:latin typeface="Arial"/>
                <a:cs typeface="Arial"/>
              </a:rPr>
              <a:t>an </a:t>
            </a:r>
            <a:r>
              <a:rPr sz="3000" spc="-100" dirty="0">
                <a:latin typeface="Arial"/>
                <a:cs typeface="Arial"/>
              </a:rPr>
              <a:t>ideal</a:t>
            </a:r>
            <a:r>
              <a:rPr sz="3000" spc="-160" dirty="0">
                <a:latin typeface="Arial"/>
                <a:cs typeface="Arial"/>
              </a:rPr>
              <a:t> </a:t>
            </a:r>
            <a:r>
              <a:rPr sz="3000" spc="-215" dirty="0">
                <a:latin typeface="Arial"/>
                <a:cs typeface="Arial"/>
              </a:rPr>
              <a:t>case,</a:t>
            </a:r>
            <a:r>
              <a:rPr sz="3000" spc="-170" dirty="0">
                <a:latin typeface="Arial"/>
                <a:cs typeface="Arial"/>
              </a:rPr>
              <a:t> </a:t>
            </a:r>
            <a:r>
              <a:rPr sz="3000" spc="95" dirty="0">
                <a:latin typeface="Arial"/>
                <a:cs typeface="Arial"/>
              </a:rPr>
              <a:t>it</a:t>
            </a:r>
            <a:r>
              <a:rPr sz="3000" spc="-160" dirty="0">
                <a:latin typeface="Arial"/>
                <a:cs typeface="Arial"/>
              </a:rPr>
              <a:t> </a:t>
            </a:r>
            <a:r>
              <a:rPr sz="3000" spc="-155" dirty="0">
                <a:latin typeface="Arial"/>
                <a:cs typeface="Arial"/>
              </a:rPr>
              <a:t>is</a:t>
            </a:r>
            <a:r>
              <a:rPr sz="3000" spc="-165" dirty="0">
                <a:latin typeface="Arial"/>
                <a:cs typeface="Arial"/>
              </a:rPr>
              <a:t> </a:t>
            </a:r>
            <a:r>
              <a:rPr sz="3000" spc="-120" dirty="0">
                <a:latin typeface="Arial"/>
                <a:cs typeface="Arial"/>
              </a:rPr>
              <a:t>equal</a:t>
            </a:r>
            <a:r>
              <a:rPr sz="3000" spc="-160" dirty="0">
                <a:latin typeface="Arial"/>
                <a:cs typeface="Arial"/>
              </a:rPr>
              <a:t> </a:t>
            </a:r>
            <a:r>
              <a:rPr sz="3000" spc="30" dirty="0">
                <a:latin typeface="Arial"/>
                <a:cs typeface="Arial"/>
              </a:rPr>
              <a:t>to</a:t>
            </a:r>
            <a:r>
              <a:rPr sz="3000" spc="-175" dirty="0">
                <a:latin typeface="Arial"/>
                <a:cs typeface="Arial"/>
              </a:rPr>
              <a:t> </a:t>
            </a:r>
            <a:r>
              <a:rPr sz="3000" spc="-35" dirty="0">
                <a:latin typeface="Arial"/>
                <a:cs typeface="Arial"/>
              </a:rPr>
              <a:t>the</a:t>
            </a:r>
            <a:r>
              <a:rPr sz="3000" spc="-170" dirty="0">
                <a:latin typeface="Arial"/>
                <a:cs typeface="Arial"/>
              </a:rPr>
              <a:t> </a:t>
            </a:r>
            <a:r>
              <a:rPr sz="3000" spc="-75" dirty="0">
                <a:latin typeface="Arial"/>
                <a:cs typeface="Arial"/>
              </a:rPr>
              <a:t>mobile</a:t>
            </a:r>
            <a:r>
              <a:rPr sz="3000" spc="-150" dirty="0">
                <a:latin typeface="Arial"/>
                <a:cs typeface="Arial"/>
              </a:rPr>
              <a:t> </a:t>
            </a:r>
            <a:r>
              <a:rPr sz="3000" spc="-190" dirty="0">
                <a:latin typeface="Arial"/>
                <a:cs typeface="Arial"/>
              </a:rPr>
              <a:t>phase</a:t>
            </a:r>
            <a:r>
              <a:rPr sz="3000" spc="-160" dirty="0">
                <a:latin typeface="Arial"/>
                <a:cs typeface="Arial"/>
              </a:rPr>
              <a:t> </a:t>
            </a:r>
            <a:r>
              <a:rPr sz="3000" spc="-80" dirty="0">
                <a:latin typeface="Arial"/>
                <a:cs typeface="Arial"/>
              </a:rPr>
              <a:t>hold-up  </a:t>
            </a:r>
            <a:r>
              <a:rPr sz="3000" spc="-105" dirty="0">
                <a:latin typeface="Arial"/>
                <a:cs typeface="Arial"/>
              </a:rPr>
              <a:t>volume.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0000"/>
              </a:lnSpc>
            </a:pPr>
            <a:r>
              <a:rPr sz="3000" spc="-180" dirty="0">
                <a:latin typeface="Arial"/>
                <a:cs typeface="Arial"/>
              </a:rPr>
              <a:t>For </a:t>
            </a:r>
            <a:r>
              <a:rPr sz="3000" spc="-150" dirty="0">
                <a:latin typeface="Arial"/>
                <a:cs typeface="Arial"/>
              </a:rPr>
              <a:t>example, </a:t>
            </a:r>
            <a:r>
              <a:rPr sz="3000" spc="50" dirty="0">
                <a:latin typeface="Arial"/>
                <a:cs typeface="Arial"/>
              </a:rPr>
              <a:t>if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80" dirty="0">
                <a:latin typeface="Arial"/>
                <a:cs typeface="Arial"/>
              </a:rPr>
              <a:t>stationary </a:t>
            </a:r>
            <a:r>
              <a:rPr sz="3000" spc="-190" dirty="0">
                <a:latin typeface="Arial"/>
                <a:cs typeface="Arial"/>
              </a:rPr>
              <a:t>phase </a:t>
            </a:r>
            <a:r>
              <a:rPr sz="3000" spc="-160" dirty="0">
                <a:latin typeface="Arial"/>
                <a:cs typeface="Arial"/>
              </a:rPr>
              <a:t>occupies </a:t>
            </a:r>
            <a:r>
              <a:rPr sz="3000" spc="-275" dirty="0">
                <a:latin typeface="Arial"/>
                <a:cs typeface="Arial"/>
              </a:rPr>
              <a:t>40%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35" dirty="0">
                <a:latin typeface="Arial"/>
                <a:cs typeface="Arial"/>
              </a:rPr>
              <a:t>the  </a:t>
            </a:r>
            <a:r>
              <a:rPr sz="3000" spc="-5" dirty="0">
                <a:latin typeface="Arial"/>
                <a:cs typeface="Arial"/>
              </a:rPr>
              <a:t>total </a:t>
            </a:r>
            <a:r>
              <a:rPr sz="3000" spc="-105" dirty="0">
                <a:latin typeface="Arial"/>
                <a:cs typeface="Arial"/>
              </a:rPr>
              <a:t>column volume, </a:t>
            </a:r>
            <a:r>
              <a:rPr sz="3000" spc="-35" dirty="0">
                <a:latin typeface="Arial"/>
                <a:cs typeface="Arial"/>
              </a:rPr>
              <a:t>the</a:t>
            </a:r>
            <a:r>
              <a:rPr sz="3000" spc="-615" dirty="0">
                <a:latin typeface="Arial"/>
                <a:cs typeface="Arial"/>
              </a:rPr>
              <a:t> </a:t>
            </a:r>
            <a:r>
              <a:rPr sz="3000" spc="-85" dirty="0">
                <a:latin typeface="Arial"/>
                <a:cs typeface="Arial"/>
              </a:rPr>
              <a:t>void </a:t>
            </a:r>
            <a:r>
              <a:rPr sz="3000" spc="-105" dirty="0">
                <a:latin typeface="Arial"/>
                <a:cs typeface="Arial"/>
              </a:rPr>
              <a:t>volume </a:t>
            </a:r>
            <a:r>
              <a:rPr sz="3000" spc="-65" dirty="0">
                <a:latin typeface="Arial"/>
                <a:cs typeface="Arial"/>
              </a:rPr>
              <a:t>would </a:t>
            </a:r>
            <a:r>
              <a:rPr sz="3000" spc="-140" dirty="0">
                <a:latin typeface="Arial"/>
                <a:cs typeface="Arial"/>
              </a:rPr>
              <a:t>be </a:t>
            </a:r>
            <a:r>
              <a:rPr sz="3000" spc="-270" dirty="0">
                <a:latin typeface="Arial"/>
                <a:cs typeface="Arial"/>
              </a:rPr>
              <a:t>60% </a:t>
            </a:r>
            <a:r>
              <a:rPr sz="3000" spc="-10" dirty="0">
                <a:latin typeface="Arial"/>
                <a:cs typeface="Arial"/>
              </a:rPr>
              <a:t>of 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total </a:t>
            </a:r>
            <a:r>
              <a:rPr sz="3000" spc="-105" dirty="0">
                <a:latin typeface="Arial"/>
                <a:cs typeface="Arial"/>
              </a:rPr>
              <a:t>column</a:t>
            </a:r>
            <a:r>
              <a:rPr sz="3000" spc="-484" dirty="0">
                <a:latin typeface="Arial"/>
                <a:cs typeface="Arial"/>
              </a:rPr>
              <a:t> </a:t>
            </a:r>
            <a:r>
              <a:rPr sz="3000" spc="-105" dirty="0">
                <a:latin typeface="Arial"/>
                <a:cs typeface="Arial"/>
              </a:rPr>
              <a:t>volume.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16510" indent="-342900">
              <a:lnSpc>
                <a:spcPct val="90000"/>
              </a:lnSpc>
            </a:pPr>
            <a:r>
              <a:rPr sz="3000" spc="-85" dirty="0">
                <a:latin typeface="Arial"/>
                <a:cs typeface="Arial"/>
              </a:rPr>
              <a:t>Molecule </a:t>
            </a:r>
            <a:r>
              <a:rPr sz="3000" spc="-5" dirty="0">
                <a:latin typeface="Arial"/>
                <a:cs typeface="Arial"/>
              </a:rPr>
              <a:t>that </a:t>
            </a:r>
            <a:r>
              <a:rPr sz="3000" spc="-95" dirty="0">
                <a:latin typeface="Arial"/>
                <a:cs typeface="Arial"/>
              </a:rPr>
              <a:t>do </a:t>
            </a:r>
            <a:r>
              <a:rPr sz="3000" spc="-5" dirty="0">
                <a:latin typeface="Arial"/>
                <a:cs typeface="Arial"/>
              </a:rPr>
              <a:t>not </a:t>
            </a:r>
            <a:r>
              <a:rPr sz="3000" spc="-60" dirty="0">
                <a:latin typeface="Arial"/>
                <a:cs typeface="Arial"/>
              </a:rPr>
              <a:t>enter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55" dirty="0">
                <a:latin typeface="Arial"/>
                <a:cs typeface="Arial"/>
              </a:rPr>
              <a:t>matrix </a:t>
            </a:r>
            <a:r>
              <a:rPr sz="3000" spc="-135" dirty="0">
                <a:latin typeface="Arial"/>
                <a:cs typeface="Arial"/>
              </a:rPr>
              <a:t>are </a:t>
            </a:r>
            <a:r>
              <a:rPr sz="3000" spc="-70" dirty="0">
                <a:latin typeface="Arial"/>
                <a:cs typeface="Arial"/>
              </a:rPr>
              <a:t>eluted </a:t>
            </a:r>
            <a:r>
              <a:rPr sz="3000" spc="-35" dirty="0">
                <a:latin typeface="Arial"/>
                <a:cs typeface="Arial"/>
              </a:rPr>
              <a:t>in </a:t>
            </a:r>
            <a:r>
              <a:rPr sz="3000" spc="-85" dirty="0">
                <a:latin typeface="Arial"/>
                <a:cs typeface="Arial"/>
              </a:rPr>
              <a:t>void  </a:t>
            </a:r>
            <a:r>
              <a:rPr sz="3000" spc="-105" dirty="0">
                <a:latin typeface="Arial"/>
                <a:cs typeface="Arial"/>
              </a:rPr>
              <a:t>volume </a:t>
            </a:r>
            <a:r>
              <a:rPr sz="3000" spc="-280" dirty="0">
                <a:latin typeface="Arial"/>
                <a:cs typeface="Arial"/>
              </a:rPr>
              <a:t>as </a:t>
            </a:r>
            <a:r>
              <a:rPr sz="3000" spc="-70" dirty="0">
                <a:latin typeface="Arial"/>
                <a:cs typeface="Arial"/>
              </a:rPr>
              <a:t>they </a:t>
            </a:r>
            <a:r>
              <a:rPr sz="3000" spc="-55" dirty="0">
                <a:latin typeface="Arial"/>
                <a:cs typeface="Arial"/>
              </a:rPr>
              <a:t>directly </a:t>
            </a:r>
            <a:r>
              <a:rPr sz="3000" spc="-250" dirty="0">
                <a:latin typeface="Arial"/>
                <a:cs typeface="Arial"/>
              </a:rPr>
              <a:t>pass </a:t>
            </a:r>
            <a:r>
              <a:rPr sz="3000" spc="-70" dirty="0">
                <a:latin typeface="Arial"/>
                <a:cs typeface="Arial"/>
              </a:rPr>
              <a:t>through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10" dirty="0">
                <a:latin typeface="Arial"/>
                <a:cs typeface="Arial"/>
              </a:rPr>
              <a:t>column </a:t>
            </a:r>
            <a:r>
              <a:rPr sz="3000" spc="-280" dirty="0">
                <a:latin typeface="Arial"/>
                <a:cs typeface="Arial"/>
              </a:rPr>
              <a:t>as</a:t>
            </a:r>
            <a:r>
              <a:rPr sz="3000" spc="-520" dirty="0">
                <a:latin typeface="Arial"/>
                <a:cs typeface="Arial"/>
              </a:rPr>
              <a:t> </a:t>
            </a:r>
            <a:r>
              <a:rPr sz="3000" spc="-35" dirty="0">
                <a:latin typeface="Arial"/>
                <a:cs typeface="Arial"/>
              </a:rPr>
              <a:t>the  </a:t>
            </a:r>
            <a:r>
              <a:rPr sz="3000" spc="-215" dirty="0">
                <a:latin typeface="Arial"/>
                <a:cs typeface="Arial"/>
              </a:rPr>
              <a:t>same </a:t>
            </a:r>
            <a:r>
              <a:rPr sz="3000" spc="-180" dirty="0">
                <a:latin typeface="Arial"/>
                <a:cs typeface="Arial"/>
              </a:rPr>
              <a:t>speed </a:t>
            </a:r>
            <a:r>
              <a:rPr sz="3000" spc="-5" dirty="0">
                <a:latin typeface="Arial"/>
                <a:cs typeface="Arial"/>
              </a:rPr>
              <a:t>of</a:t>
            </a:r>
            <a:r>
              <a:rPr sz="3000" spc="-95" dirty="0">
                <a:latin typeface="Arial"/>
                <a:cs typeface="Arial"/>
              </a:rPr>
              <a:t> </a:t>
            </a:r>
            <a:r>
              <a:rPr sz="3000" spc="-50" dirty="0">
                <a:latin typeface="Arial"/>
                <a:cs typeface="Arial"/>
              </a:rPr>
              <a:t>buffer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01254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180" marR="5080" indent="-285115">
              <a:lnSpc>
                <a:spcPct val="100000"/>
              </a:lnSpc>
              <a:spcBef>
                <a:spcPts val="95"/>
              </a:spcBef>
            </a:pPr>
            <a:r>
              <a:rPr sz="4000" spc="-290" dirty="0"/>
              <a:t>The </a:t>
            </a:r>
            <a:r>
              <a:rPr sz="4000" spc="-285" dirty="0"/>
              <a:t>Role </a:t>
            </a:r>
            <a:r>
              <a:rPr sz="4000" spc="-10" dirty="0"/>
              <a:t>of </a:t>
            </a:r>
            <a:r>
              <a:rPr sz="4000" spc="-45" dirty="0"/>
              <a:t>the </a:t>
            </a:r>
            <a:r>
              <a:rPr sz="4000" spc="-75" dirty="0"/>
              <a:t>Partition</a:t>
            </a:r>
            <a:r>
              <a:rPr sz="4000" spc="-509" dirty="0"/>
              <a:t> </a:t>
            </a:r>
            <a:r>
              <a:rPr sz="4000" spc="-130" dirty="0"/>
              <a:t>Coefficient  </a:t>
            </a:r>
            <a:r>
              <a:rPr sz="4000" spc="-114" dirty="0"/>
              <a:t>In </a:t>
            </a:r>
            <a:r>
              <a:rPr sz="4000" spc="-120" dirty="0"/>
              <a:t>Gel-Filtration</a:t>
            </a:r>
            <a:r>
              <a:rPr sz="4000" spc="-300" dirty="0"/>
              <a:t> </a:t>
            </a:r>
            <a:r>
              <a:rPr sz="4000" spc="-190" dirty="0"/>
              <a:t>Chromatography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78739" y="1127011"/>
            <a:ext cx="8688070" cy="5291455"/>
          </a:xfrm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10" dirty="0">
                <a:latin typeface="Arial"/>
                <a:cs typeface="Arial"/>
              </a:rPr>
              <a:t>V</a:t>
            </a:r>
            <a:r>
              <a:rPr sz="3150" spc="-315" baseline="-21164" dirty="0">
                <a:latin typeface="Arial"/>
                <a:cs typeface="Arial"/>
              </a:rPr>
              <a:t>e</a:t>
            </a:r>
            <a:r>
              <a:rPr sz="3200" spc="-210" dirty="0">
                <a:latin typeface="Arial"/>
                <a:cs typeface="Arial"/>
              </a:rPr>
              <a:t>=v</a:t>
            </a:r>
            <a:r>
              <a:rPr sz="3150" spc="-315" baseline="-21164" dirty="0">
                <a:latin typeface="Arial"/>
                <a:cs typeface="Arial"/>
              </a:rPr>
              <a:t>0</a:t>
            </a:r>
            <a:r>
              <a:rPr sz="3200" spc="-210" dirty="0">
                <a:latin typeface="Arial"/>
                <a:cs typeface="Arial"/>
              </a:rPr>
              <a:t>+k</a:t>
            </a:r>
            <a:r>
              <a:rPr sz="3150" spc="-315" baseline="-21164" dirty="0">
                <a:latin typeface="Arial"/>
                <a:cs typeface="Arial"/>
              </a:rPr>
              <a:t>d</a:t>
            </a:r>
            <a:r>
              <a:rPr sz="3150" spc="202" baseline="-21164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v</a:t>
            </a:r>
            <a:r>
              <a:rPr sz="3150" spc="-97" baseline="-21164" dirty="0">
                <a:latin typeface="Arial"/>
                <a:cs typeface="Arial"/>
              </a:rPr>
              <a:t>i</a:t>
            </a:r>
            <a:endParaRPr sz="3150" baseline="-21164">
              <a:latin typeface="Arial"/>
              <a:cs typeface="Arial"/>
            </a:endParaRPr>
          </a:p>
          <a:p>
            <a:pPr marL="1335405">
              <a:lnSpc>
                <a:spcPct val="100000"/>
              </a:lnSpc>
              <a:spcBef>
                <a:spcPts val="1405"/>
              </a:spcBef>
            </a:pPr>
            <a:r>
              <a:rPr sz="2700" spc="-135" dirty="0">
                <a:latin typeface="Arial"/>
                <a:cs typeface="Arial"/>
              </a:rPr>
              <a:t>k</a:t>
            </a:r>
            <a:r>
              <a:rPr sz="4050" spc="-202" baseline="-19547" dirty="0">
                <a:latin typeface="Arial"/>
                <a:cs typeface="Arial"/>
              </a:rPr>
              <a:t>d</a:t>
            </a:r>
            <a:r>
              <a:rPr sz="2700" spc="-135" dirty="0">
                <a:latin typeface="Arial"/>
                <a:cs typeface="Arial"/>
              </a:rPr>
              <a:t>=(</a:t>
            </a:r>
            <a:r>
              <a:rPr sz="2700" spc="-165" dirty="0">
                <a:latin typeface="Arial"/>
                <a:cs typeface="Arial"/>
              </a:rPr>
              <a:t> </a:t>
            </a:r>
            <a:r>
              <a:rPr sz="2700" spc="-50" dirty="0">
                <a:latin typeface="Arial"/>
                <a:cs typeface="Arial"/>
              </a:rPr>
              <a:t>v</a:t>
            </a:r>
            <a:r>
              <a:rPr sz="4050" spc="-75" baseline="-19547" dirty="0">
                <a:latin typeface="Arial"/>
                <a:cs typeface="Arial"/>
              </a:rPr>
              <a:t>e</a:t>
            </a:r>
            <a:r>
              <a:rPr sz="2700" spc="-50" dirty="0">
                <a:latin typeface="Arial"/>
                <a:cs typeface="Arial"/>
              </a:rPr>
              <a:t>-v</a:t>
            </a:r>
            <a:r>
              <a:rPr sz="4050" spc="-75" baseline="-19547" dirty="0">
                <a:latin typeface="Arial"/>
                <a:cs typeface="Arial"/>
              </a:rPr>
              <a:t>0</a:t>
            </a:r>
            <a:r>
              <a:rPr sz="2700" spc="-50" dirty="0">
                <a:latin typeface="Arial"/>
                <a:cs typeface="Arial"/>
              </a:rPr>
              <a:t>)/v</a:t>
            </a:r>
            <a:r>
              <a:rPr sz="4050" spc="-75" baseline="-19547" dirty="0">
                <a:latin typeface="Arial"/>
                <a:cs typeface="Arial"/>
              </a:rPr>
              <a:t>i</a:t>
            </a:r>
            <a:endParaRPr sz="4050" baseline="-19547">
              <a:latin typeface="Arial"/>
              <a:cs typeface="Arial"/>
            </a:endParaRPr>
          </a:p>
          <a:p>
            <a:pPr marL="1646555">
              <a:lnSpc>
                <a:spcPct val="100000"/>
              </a:lnSpc>
              <a:spcBef>
                <a:spcPts val="360"/>
              </a:spcBef>
              <a:tabLst>
                <a:tab pos="4244975" algn="l"/>
              </a:tabLst>
            </a:pPr>
            <a:r>
              <a:rPr sz="2700" spc="-65" dirty="0">
                <a:latin typeface="Arial"/>
                <a:cs typeface="Arial"/>
              </a:rPr>
              <a:t>=(v</a:t>
            </a:r>
            <a:r>
              <a:rPr sz="4050" spc="-97" baseline="-19547" dirty="0">
                <a:latin typeface="Arial"/>
                <a:cs typeface="Arial"/>
              </a:rPr>
              <a:t>e</a:t>
            </a:r>
            <a:r>
              <a:rPr sz="2700" spc="-65" dirty="0">
                <a:latin typeface="Arial"/>
                <a:cs typeface="Arial"/>
              </a:rPr>
              <a:t>-v</a:t>
            </a:r>
            <a:r>
              <a:rPr sz="4050" spc="-97" baseline="-19547" dirty="0">
                <a:latin typeface="Arial"/>
                <a:cs typeface="Arial"/>
              </a:rPr>
              <a:t>o</a:t>
            </a:r>
            <a:r>
              <a:rPr sz="2700" spc="-65" dirty="0">
                <a:latin typeface="Arial"/>
                <a:cs typeface="Arial"/>
              </a:rPr>
              <a:t>)/(v</a:t>
            </a:r>
            <a:r>
              <a:rPr sz="4050" spc="-97" baseline="-19547" dirty="0">
                <a:latin typeface="Arial"/>
                <a:cs typeface="Arial"/>
              </a:rPr>
              <a:t>t</a:t>
            </a:r>
            <a:r>
              <a:rPr sz="2700" spc="-65" dirty="0">
                <a:latin typeface="Arial"/>
                <a:cs typeface="Arial"/>
              </a:rPr>
              <a:t>-v</a:t>
            </a:r>
            <a:r>
              <a:rPr sz="4050" spc="-97" baseline="-19547" dirty="0">
                <a:latin typeface="Arial"/>
                <a:cs typeface="Arial"/>
              </a:rPr>
              <a:t>0</a:t>
            </a:r>
            <a:r>
              <a:rPr sz="2700" spc="-65" dirty="0">
                <a:latin typeface="Arial"/>
                <a:cs typeface="Arial"/>
              </a:rPr>
              <a:t>)	</a:t>
            </a:r>
            <a:r>
              <a:rPr sz="2700" spc="-135" dirty="0">
                <a:latin typeface="Arial"/>
                <a:cs typeface="Arial"/>
              </a:rPr>
              <a:t>since </a:t>
            </a:r>
            <a:r>
              <a:rPr sz="2700" spc="-70" dirty="0">
                <a:latin typeface="Arial"/>
                <a:cs typeface="Arial"/>
              </a:rPr>
              <a:t>v</a:t>
            </a:r>
            <a:r>
              <a:rPr sz="4050" spc="-104" baseline="-19547" dirty="0">
                <a:latin typeface="Arial"/>
                <a:cs typeface="Arial"/>
              </a:rPr>
              <a:t>t</a:t>
            </a:r>
            <a:r>
              <a:rPr sz="2700" spc="-70" dirty="0">
                <a:latin typeface="Arial"/>
                <a:cs typeface="Arial"/>
              </a:rPr>
              <a:t>=v</a:t>
            </a:r>
            <a:r>
              <a:rPr sz="4050" spc="-104" baseline="-19547" dirty="0">
                <a:latin typeface="Arial"/>
                <a:cs typeface="Arial"/>
              </a:rPr>
              <a:t>0</a:t>
            </a:r>
            <a:r>
              <a:rPr sz="2700" spc="-70" dirty="0">
                <a:latin typeface="Arial"/>
                <a:cs typeface="Arial"/>
              </a:rPr>
              <a:t>-v</a:t>
            </a:r>
            <a:r>
              <a:rPr sz="4050" spc="-104" baseline="-19547" dirty="0">
                <a:latin typeface="Arial"/>
                <a:cs typeface="Arial"/>
              </a:rPr>
              <a:t>i</a:t>
            </a:r>
            <a:endParaRPr sz="4050" baseline="-19547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1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3200" spc="-120" dirty="0">
                <a:latin typeface="Arial"/>
                <a:cs typeface="Arial"/>
              </a:rPr>
              <a:t>Where,</a:t>
            </a:r>
            <a:endParaRPr sz="3200">
              <a:latin typeface="Arial"/>
              <a:cs typeface="Arial"/>
            </a:endParaRPr>
          </a:p>
          <a:p>
            <a:pPr marL="355600" marR="5080">
              <a:lnSpc>
                <a:spcPts val="3460"/>
              </a:lnSpc>
              <a:spcBef>
                <a:spcPts val="819"/>
              </a:spcBef>
              <a:tabLst>
                <a:tab pos="5365115" algn="l"/>
              </a:tabLst>
            </a:pPr>
            <a:r>
              <a:rPr sz="3200" i="1" spc="-90" dirty="0">
                <a:latin typeface="Trebuchet MS"/>
                <a:cs typeface="Trebuchet MS"/>
              </a:rPr>
              <a:t>V</a:t>
            </a:r>
            <a:r>
              <a:rPr sz="3150" spc="-135" baseline="-21164" dirty="0">
                <a:latin typeface="Arial"/>
                <a:cs typeface="Arial"/>
              </a:rPr>
              <a:t>e 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05" dirty="0">
                <a:latin typeface="Arial"/>
                <a:cs typeface="Arial"/>
              </a:rPr>
              <a:t>volume </a:t>
            </a:r>
            <a:r>
              <a:rPr sz="3200" spc="-45" dirty="0">
                <a:latin typeface="Arial"/>
                <a:cs typeface="Arial"/>
              </a:rPr>
              <a:t>at</a:t>
            </a:r>
            <a:r>
              <a:rPr sz="3200" spc="-585" dirty="0">
                <a:latin typeface="Arial"/>
                <a:cs typeface="Arial"/>
              </a:rPr>
              <a:t> </a:t>
            </a:r>
            <a:r>
              <a:rPr sz="3200" spc="-90" dirty="0">
                <a:latin typeface="Arial"/>
                <a:cs typeface="Arial"/>
              </a:rPr>
              <a:t>which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the	</a:t>
            </a:r>
            <a:r>
              <a:rPr sz="3200" spc="-110" dirty="0">
                <a:latin typeface="Arial"/>
                <a:cs typeface="Arial"/>
              </a:rPr>
              <a:t>molecule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295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interest  </a:t>
            </a:r>
            <a:r>
              <a:rPr sz="3200" spc="-110" dirty="0">
                <a:latin typeface="Arial"/>
                <a:cs typeface="Arial"/>
              </a:rPr>
              <a:t>elutes </a:t>
            </a:r>
            <a:r>
              <a:rPr sz="3200" spc="-25" dirty="0">
                <a:latin typeface="Arial"/>
                <a:cs typeface="Arial"/>
              </a:rPr>
              <a:t>or </a:t>
            </a:r>
            <a:r>
              <a:rPr sz="3200" spc="-55" dirty="0">
                <a:latin typeface="Arial"/>
                <a:cs typeface="Arial"/>
              </a:rPr>
              <a:t>eluton</a:t>
            </a:r>
            <a:r>
              <a:rPr sz="3200" spc="-355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volume.</a:t>
            </a:r>
            <a:endParaRPr sz="3200">
              <a:latin typeface="Arial"/>
              <a:cs typeface="Arial"/>
            </a:endParaRPr>
          </a:p>
          <a:p>
            <a:pPr marL="446405">
              <a:lnSpc>
                <a:spcPct val="100000"/>
              </a:lnSpc>
              <a:spcBef>
                <a:spcPts val="325"/>
              </a:spcBef>
            </a:pPr>
            <a:r>
              <a:rPr sz="3200" i="1" spc="-60" dirty="0">
                <a:latin typeface="Trebuchet MS"/>
                <a:cs typeface="Trebuchet MS"/>
              </a:rPr>
              <a:t>V</a:t>
            </a:r>
            <a:r>
              <a:rPr sz="3150" spc="-89" baseline="-21164" dirty="0">
                <a:latin typeface="Arial"/>
                <a:cs typeface="Arial"/>
              </a:rPr>
              <a:t>o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10" dirty="0">
                <a:latin typeface="Arial"/>
                <a:cs typeface="Arial"/>
              </a:rPr>
              <a:t>volume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229" dirty="0">
                <a:latin typeface="Arial"/>
                <a:cs typeface="Arial"/>
              </a:rPr>
              <a:t>space </a:t>
            </a:r>
            <a:r>
              <a:rPr sz="3200" spc="-95" dirty="0">
                <a:latin typeface="Arial"/>
                <a:cs typeface="Arial"/>
              </a:rPr>
              <a:t>between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475" dirty="0">
                <a:latin typeface="Arial"/>
                <a:cs typeface="Arial"/>
              </a:rPr>
              <a:t> </a:t>
            </a:r>
            <a:r>
              <a:rPr sz="3200" spc="-175" dirty="0">
                <a:latin typeface="Arial"/>
                <a:cs typeface="Arial"/>
              </a:rPr>
              <a:t>beads;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390"/>
              </a:spcBef>
            </a:pPr>
            <a:r>
              <a:rPr sz="3200" i="1" spc="-25" dirty="0">
                <a:latin typeface="Trebuchet MS"/>
                <a:cs typeface="Trebuchet MS"/>
              </a:rPr>
              <a:t>V</a:t>
            </a:r>
            <a:r>
              <a:rPr sz="3150" spc="-37" baseline="-21164" dirty="0">
                <a:latin typeface="Arial"/>
                <a:cs typeface="Arial"/>
              </a:rPr>
              <a:t>i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110" dirty="0">
                <a:latin typeface="Arial"/>
                <a:cs typeface="Arial"/>
              </a:rPr>
              <a:t>volume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35" dirty="0">
                <a:latin typeface="Arial"/>
                <a:cs typeface="Arial"/>
              </a:rPr>
              <a:t>the </a:t>
            </a:r>
            <a:r>
              <a:rPr sz="3200" spc="-229" dirty="0">
                <a:latin typeface="Arial"/>
                <a:cs typeface="Arial"/>
              </a:rPr>
              <a:t>space </a:t>
            </a:r>
            <a:r>
              <a:rPr sz="3200" spc="-40" dirty="0">
                <a:latin typeface="Arial"/>
                <a:cs typeface="Arial"/>
              </a:rPr>
              <a:t>in </a:t>
            </a:r>
            <a:r>
              <a:rPr sz="3200" spc="-35" dirty="0">
                <a:latin typeface="Arial"/>
                <a:cs typeface="Arial"/>
              </a:rPr>
              <a:t>the</a:t>
            </a:r>
            <a:r>
              <a:rPr sz="3200" spc="-580" dirty="0">
                <a:latin typeface="Arial"/>
                <a:cs typeface="Arial"/>
              </a:rPr>
              <a:t> </a:t>
            </a:r>
            <a:r>
              <a:rPr sz="3200" spc="-175" dirty="0">
                <a:latin typeface="Arial"/>
                <a:cs typeface="Arial"/>
              </a:rPr>
              <a:t>beads;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380"/>
              </a:spcBef>
            </a:pPr>
            <a:r>
              <a:rPr sz="3200" i="1" spc="30" dirty="0">
                <a:latin typeface="Trebuchet MS"/>
                <a:cs typeface="Trebuchet MS"/>
              </a:rPr>
              <a:t>V</a:t>
            </a:r>
            <a:r>
              <a:rPr sz="3150" spc="44" baseline="-21164" dirty="0">
                <a:latin typeface="Arial"/>
                <a:cs typeface="Arial"/>
              </a:rPr>
              <a:t>t </a:t>
            </a:r>
            <a:r>
              <a:rPr sz="3200" spc="-165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total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volume.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59994"/>
            <a:ext cx="8837295" cy="5787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80" dirty="0">
                <a:latin typeface="Arial"/>
                <a:cs typeface="Arial"/>
              </a:rPr>
              <a:t>K</a:t>
            </a:r>
            <a:r>
              <a:rPr sz="3000" spc="-419" baseline="-20833" dirty="0">
                <a:latin typeface="Arial"/>
                <a:cs typeface="Arial"/>
              </a:rPr>
              <a:t>d </a:t>
            </a:r>
            <a:r>
              <a:rPr sz="3000" spc="-180" dirty="0">
                <a:latin typeface="Arial"/>
                <a:cs typeface="Arial"/>
              </a:rPr>
              <a:t>have </a:t>
            </a:r>
            <a:r>
              <a:rPr sz="3000" spc="-185" dirty="0">
                <a:latin typeface="Arial"/>
                <a:cs typeface="Arial"/>
              </a:rPr>
              <a:t>vales </a:t>
            </a:r>
            <a:r>
              <a:rPr sz="3000" spc="-90" dirty="0">
                <a:latin typeface="Arial"/>
                <a:cs typeface="Arial"/>
              </a:rPr>
              <a:t>between</a:t>
            </a:r>
            <a:r>
              <a:rPr sz="3000" spc="-305" dirty="0">
                <a:latin typeface="Arial"/>
                <a:cs typeface="Arial"/>
              </a:rPr>
              <a:t> </a:t>
            </a:r>
            <a:r>
              <a:rPr sz="3000" spc="-114" dirty="0">
                <a:latin typeface="Arial"/>
                <a:cs typeface="Arial"/>
              </a:rPr>
              <a:t>0-1.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750">
              <a:latin typeface="Times New Roman"/>
              <a:cs typeface="Times New Roman"/>
            </a:endParaRPr>
          </a:p>
          <a:p>
            <a:pPr marL="355600" marR="5715" lvl="1" algn="just">
              <a:lnSpc>
                <a:spcPct val="80000"/>
              </a:lnSpc>
              <a:buFont typeface="Wingdings"/>
              <a:buChar char=""/>
              <a:tabLst>
                <a:tab pos="916940" algn="l"/>
              </a:tabLst>
            </a:pPr>
            <a:r>
              <a:rPr sz="3000" dirty="0">
                <a:latin typeface="Arial"/>
                <a:cs typeface="Arial"/>
              </a:rPr>
              <a:t>If </a:t>
            </a:r>
            <a:r>
              <a:rPr sz="3000" spc="-285" dirty="0">
                <a:latin typeface="Arial"/>
                <a:cs typeface="Arial"/>
              </a:rPr>
              <a:t>K</a:t>
            </a:r>
            <a:r>
              <a:rPr sz="3000" spc="-427" baseline="-20833" dirty="0">
                <a:latin typeface="Arial"/>
                <a:cs typeface="Arial"/>
              </a:rPr>
              <a:t>d </a:t>
            </a:r>
            <a:r>
              <a:rPr sz="3000" spc="-260" dirty="0">
                <a:latin typeface="Arial"/>
                <a:cs typeface="Arial"/>
              </a:rPr>
              <a:t>= </a:t>
            </a:r>
            <a:r>
              <a:rPr sz="3000" spc="-150" dirty="0">
                <a:latin typeface="Arial"/>
                <a:cs typeface="Arial"/>
              </a:rPr>
              <a:t>0 </a:t>
            </a:r>
            <a:r>
              <a:rPr sz="3000" spc="-50" dirty="0">
                <a:latin typeface="Arial"/>
                <a:cs typeface="Arial"/>
              </a:rPr>
              <a:t>(i.e.,if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05" dirty="0">
                <a:latin typeface="Arial"/>
                <a:cs typeface="Arial"/>
              </a:rPr>
              <a:t>analyte </a:t>
            </a:r>
            <a:r>
              <a:rPr sz="3000" spc="-155" dirty="0">
                <a:latin typeface="Arial"/>
                <a:cs typeface="Arial"/>
              </a:rPr>
              <a:t>is </a:t>
            </a:r>
            <a:r>
              <a:rPr sz="3000" spc="-135" dirty="0">
                <a:latin typeface="Arial"/>
                <a:cs typeface="Arial"/>
              </a:rPr>
              <a:t>large </a:t>
            </a:r>
            <a:r>
              <a:rPr sz="3000" spc="-45" dirty="0">
                <a:latin typeface="Arial"/>
                <a:cs typeface="Arial"/>
              </a:rPr>
              <a:t>,or </a:t>
            </a:r>
            <a:r>
              <a:rPr sz="3000" spc="45" dirty="0">
                <a:latin typeface="Arial"/>
                <a:cs typeface="Arial"/>
              </a:rPr>
              <a:t>if </a:t>
            </a:r>
            <a:r>
              <a:rPr sz="3000" spc="-35" dirty="0">
                <a:latin typeface="Arial"/>
                <a:cs typeface="Arial"/>
              </a:rPr>
              <a:t>the  </a:t>
            </a:r>
            <a:r>
              <a:rPr sz="3000" spc="-105" dirty="0">
                <a:latin typeface="Arial"/>
                <a:cs typeface="Arial"/>
              </a:rPr>
              <a:t>molecule </a:t>
            </a:r>
            <a:r>
              <a:rPr sz="3000" spc="-220" dirty="0">
                <a:latin typeface="Arial"/>
                <a:cs typeface="Arial"/>
              </a:rPr>
              <a:t>has </a:t>
            </a:r>
            <a:r>
              <a:rPr sz="3000" spc="-95" dirty="0">
                <a:latin typeface="Arial"/>
                <a:cs typeface="Arial"/>
              </a:rPr>
              <a:t>no </a:t>
            </a:r>
            <a:r>
              <a:rPr sz="3000" spc="-60" dirty="0">
                <a:latin typeface="Arial"/>
                <a:cs typeface="Arial"/>
              </a:rPr>
              <a:t>interaction </a:t>
            </a:r>
            <a:r>
              <a:rPr sz="3000" spc="15" dirty="0">
                <a:latin typeface="Arial"/>
                <a:cs typeface="Arial"/>
              </a:rPr>
              <a:t>with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20" dirty="0">
                <a:latin typeface="Arial"/>
                <a:cs typeface="Arial"/>
              </a:rPr>
              <a:t>resin </a:t>
            </a:r>
            <a:r>
              <a:rPr sz="3000" spc="-140" dirty="0">
                <a:latin typeface="Arial"/>
                <a:cs typeface="Arial"/>
              </a:rPr>
              <a:t>and  </a:t>
            </a:r>
            <a:r>
              <a:rPr sz="3000" spc="-65" dirty="0">
                <a:latin typeface="Arial"/>
                <a:cs typeface="Arial"/>
              </a:rPr>
              <a:t>therefore </a:t>
            </a:r>
            <a:r>
              <a:rPr sz="3000" spc="-254" dirty="0">
                <a:latin typeface="Arial"/>
                <a:cs typeface="Arial"/>
              </a:rPr>
              <a:t>passes </a:t>
            </a:r>
            <a:r>
              <a:rPr sz="3000" spc="-105" dirty="0">
                <a:latin typeface="Arial"/>
                <a:cs typeface="Arial"/>
              </a:rPr>
              <a:t>around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90" dirty="0">
                <a:latin typeface="Arial"/>
                <a:cs typeface="Arial"/>
              </a:rPr>
              <a:t>beads </a:t>
            </a:r>
            <a:r>
              <a:rPr sz="3000" spc="-114" dirty="0">
                <a:latin typeface="Arial"/>
                <a:cs typeface="Arial"/>
              </a:rPr>
              <a:t>instead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70" dirty="0">
                <a:latin typeface="Arial"/>
                <a:cs typeface="Arial"/>
              </a:rPr>
              <a:t>through 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40" dirty="0">
                <a:latin typeface="Arial"/>
                <a:cs typeface="Arial"/>
              </a:rPr>
              <a:t>pores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35" dirty="0">
                <a:latin typeface="Arial"/>
                <a:cs typeface="Arial"/>
              </a:rPr>
              <a:t>the</a:t>
            </a:r>
            <a:r>
              <a:rPr sz="3000" spc="-484" dirty="0">
                <a:latin typeface="Arial"/>
                <a:cs typeface="Arial"/>
              </a:rPr>
              <a:t> </a:t>
            </a:r>
            <a:r>
              <a:rPr sz="3000" spc="-160" dirty="0">
                <a:latin typeface="Arial"/>
                <a:cs typeface="Arial"/>
              </a:rPr>
              <a:t>beads),</a:t>
            </a:r>
            <a:endParaRPr sz="3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3000" spc="-50" dirty="0">
                <a:latin typeface="Arial"/>
                <a:cs typeface="Arial"/>
              </a:rPr>
              <a:t>then</a:t>
            </a:r>
            <a:endParaRPr sz="3000">
              <a:latin typeface="Arial"/>
              <a:cs typeface="Arial"/>
            </a:endParaRPr>
          </a:p>
          <a:p>
            <a:pPr marL="355600" marR="5715" algn="just">
              <a:lnSpc>
                <a:spcPts val="2880"/>
              </a:lnSpc>
              <a:spcBef>
                <a:spcPts val="695"/>
              </a:spcBef>
            </a:pPr>
            <a:r>
              <a:rPr sz="3000" i="1" spc="-90" dirty="0">
                <a:latin typeface="Trebuchet MS"/>
                <a:cs typeface="Trebuchet MS"/>
              </a:rPr>
              <a:t>V</a:t>
            </a:r>
            <a:r>
              <a:rPr sz="3000" spc="-135" baseline="-20833" dirty="0">
                <a:latin typeface="Arial"/>
                <a:cs typeface="Arial"/>
              </a:rPr>
              <a:t>e </a:t>
            </a:r>
            <a:r>
              <a:rPr sz="3000" spc="-260" dirty="0">
                <a:latin typeface="Arial"/>
                <a:cs typeface="Arial"/>
              </a:rPr>
              <a:t>= </a:t>
            </a:r>
            <a:r>
              <a:rPr sz="3000" i="1" spc="-80" dirty="0">
                <a:latin typeface="Trebuchet MS"/>
                <a:cs typeface="Trebuchet MS"/>
              </a:rPr>
              <a:t>V</a:t>
            </a:r>
            <a:r>
              <a:rPr sz="3000" spc="-120" baseline="-20833" dirty="0">
                <a:latin typeface="Arial"/>
                <a:cs typeface="Arial"/>
              </a:rPr>
              <a:t>o</a:t>
            </a:r>
            <a:r>
              <a:rPr sz="3000" spc="-80" dirty="0">
                <a:latin typeface="Arial"/>
                <a:cs typeface="Arial"/>
              </a:rPr>
              <a:t>, </a:t>
            </a:r>
            <a:r>
              <a:rPr sz="3000" spc="-145" dirty="0">
                <a:latin typeface="Arial"/>
                <a:cs typeface="Arial"/>
              </a:rPr>
              <a:t>and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10" dirty="0">
                <a:latin typeface="Arial"/>
                <a:cs typeface="Arial"/>
              </a:rPr>
              <a:t>molecule </a:t>
            </a:r>
            <a:r>
              <a:rPr sz="3000" spc="5" dirty="0">
                <a:latin typeface="Arial"/>
                <a:cs typeface="Arial"/>
              </a:rPr>
              <a:t>will </a:t>
            </a:r>
            <a:r>
              <a:rPr sz="3000" spc="-160" dirty="0">
                <a:latin typeface="Arial"/>
                <a:cs typeface="Arial"/>
              </a:rPr>
              <a:t>come </a:t>
            </a:r>
            <a:r>
              <a:rPr sz="3000" spc="-10" dirty="0">
                <a:latin typeface="Arial"/>
                <a:cs typeface="Arial"/>
              </a:rPr>
              <a:t>out </a:t>
            </a:r>
            <a:r>
              <a:rPr sz="3000" spc="20" dirty="0">
                <a:latin typeface="Arial"/>
                <a:cs typeface="Arial"/>
              </a:rPr>
              <a:t>with </a:t>
            </a:r>
            <a:r>
              <a:rPr sz="3000" spc="-40" dirty="0">
                <a:latin typeface="Arial"/>
                <a:cs typeface="Arial"/>
              </a:rPr>
              <a:t>the </a:t>
            </a:r>
            <a:r>
              <a:rPr sz="3000" spc="-85" dirty="0">
                <a:latin typeface="Arial"/>
                <a:cs typeface="Arial"/>
              </a:rPr>
              <a:t>void  </a:t>
            </a:r>
            <a:r>
              <a:rPr sz="3000" spc="-105" dirty="0">
                <a:latin typeface="Arial"/>
                <a:cs typeface="Arial"/>
              </a:rPr>
              <a:t>volume.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355600" marR="5715" lvl="1" algn="just">
              <a:lnSpc>
                <a:spcPts val="2880"/>
              </a:lnSpc>
              <a:buFont typeface="Wingdings"/>
              <a:buChar char=""/>
              <a:tabLst>
                <a:tab pos="659130" algn="l"/>
              </a:tabLst>
            </a:pPr>
            <a:r>
              <a:rPr sz="3000" dirty="0">
                <a:latin typeface="Arial"/>
                <a:cs typeface="Arial"/>
              </a:rPr>
              <a:t>If </a:t>
            </a:r>
            <a:r>
              <a:rPr sz="3000" spc="-280" dirty="0">
                <a:latin typeface="Arial"/>
                <a:cs typeface="Arial"/>
              </a:rPr>
              <a:t>K</a:t>
            </a:r>
            <a:r>
              <a:rPr sz="3000" spc="-419" baseline="-20833" dirty="0">
                <a:latin typeface="Arial"/>
                <a:cs typeface="Arial"/>
              </a:rPr>
              <a:t>d </a:t>
            </a:r>
            <a:r>
              <a:rPr sz="3000" spc="-260" dirty="0">
                <a:latin typeface="Arial"/>
                <a:cs typeface="Arial"/>
              </a:rPr>
              <a:t>= </a:t>
            </a:r>
            <a:r>
              <a:rPr sz="3000" spc="-150" dirty="0">
                <a:latin typeface="Arial"/>
                <a:cs typeface="Arial"/>
              </a:rPr>
              <a:t>1 </a:t>
            </a:r>
            <a:r>
              <a:rPr sz="3000" spc="-85" dirty="0">
                <a:latin typeface="Arial"/>
                <a:cs typeface="Arial"/>
              </a:rPr>
              <a:t>(i.e., </a:t>
            </a:r>
            <a:r>
              <a:rPr sz="3000" spc="45" dirty="0">
                <a:latin typeface="Arial"/>
                <a:cs typeface="Arial"/>
              </a:rPr>
              <a:t>if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05" dirty="0">
                <a:latin typeface="Arial"/>
                <a:cs typeface="Arial"/>
              </a:rPr>
              <a:t>molecule </a:t>
            </a:r>
            <a:r>
              <a:rPr sz="3000" spc="-155" dirty="0">
                <a:latin typeface="Arial"/>
                <a:cs typeface="Arial"/>
              </a:rPr>
              <a:t>is </a:t>
            </a:r>
            <a:r>
              <a:rPr sz="3000" spc="-210" dirty="0">
                <a:latin typeface="Arial"/>
                <a:cs typeface="Arial"/>
              </a:rPr>
              <a:t>so </a:t>
            </a:r>
            <a:r>
              <a:rPr sz="3000" spc="-130" dirty="0">
                <a:latin typeface="Arial"/>
                <a:cs typeface="Arial"/>
              </a:rPr>
              <a:t>small </a:t>
            </a:r>
            <a:r>
              <a:rPr sz="3000" spc="-10" dirty="0">
                <a:latin typeface="Arial"/>
                <a:cs typeface="Arial"/>
              </a:rPr>
              <a:t>that </a:t>
            </a:r>
            <a:r>
              <a:rPr sz="3000" spc="85" dirty="0">
                <a:latin typeface="Arial"/>
                <a:cs typeface="Arial"/>
              </a:rPr>
              <a:t>it </a:t>
            </a:r>
            <a:r>
              <a:rPr sz="3000" spc="-225" dirty="0">
                <a:latin typeface="Arial"/>
                <a:cs typeface="Arial"/>
              </a:rPr>
              <a:t>has  </a:t>
            </a:r>
            <a:r>
              <a:rPr sz="3000" dirty="0">
                <a:latin typeface="Arial"/>
                <a:cs typeface="Arial"/>
              </a:rPr>
              <a:t>full </a:t>
            </a:r>
            <a:r>
              <a:rPr sz="3000" spc="-260" dirty="0">
                <a:latin typeface="Arial"/>
                <a:cs typeface="Arial"/>
              </a:rPr>
              <a:t>access </a:t>
            </a:r>
            <a:r>
              <a:rPr sz="3000" spc="30" dirty="0">
                <a:latin typeface="Arial"/>
                <a:cs typeface="Arial"/>
              </a:rPr>
              <a:t>to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40" dirty="0">
                <a:latin typeface="Arial"/>
                <a:cs typeface="Arial"/>
              </a:rPr>
              <a:t>pores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40" dirty="0">
                <a:latin typeface="Arial"/>
                <a:cs typeface="Arial"/>
              </a:rPr>
              <a:t>the </a:t>
            </a:r>
            <a:r>
              <a:rPr sz="3000" spc="-160" dirty="0">
                <a:latin typeface="Arial"/>
                <a:cs typeface="Arial"/>
              </a:rPr>
              <a:t>beads), </a:t>
            </a:r>
            <a:r>
              <a:rPr sz="3000" spc="-50" dirty="0">
                <a:latin typeface="Arial"/>
                <a:cs typeface="Arial"/>
              </a:rPr>
              <a:t>then </a:t>
            </a:r>
            <a:r>
              <a:rPr sz="3000" i="1" spc="-90" dirty="0">
                <a:latin typeface="Trebuchet MS"/>
                <a:cs typeface="Trebuchet MS"/>
              </a:rPr>
              <a:t>V</a:t>
            </a:r>
            <a:r>
              <a:rPr sz="3000" spc="-135" baseline="-20833" dirty="0">
                <a:latin typeface="Arial"/>
                <a:cs typeface="Arial"/>
              </a:rPr>
              <a:t>e </a:t>
            </a:r>
            <a:r>
              <a:rPr sz="3000" spc="-260" dirty="0">
                <a:latin typeface="Arial"/>
                <a:cs typeface="Arial"/>
              </a:rPr>
              <a:t>= </a:t>
            </a:r>
            <a:r>
              <a:rPr sz="3000" i="1" spc="-60" dirty="0">
                <a:latin typeface="Trebuchet MS"/>
                <a:cs typeface="Trebuchet MS"/>
              </a:rPr>
              <a:t>V</a:t>
            </a:r>
            <a:r>
              <a:rPr sz="3000" spc="-89" baseline="-20833" dirty="0">
                <a:latin typeface="Arial"/>
                <a:cs typeface="Arial"/>
              </a:rPr>
              <a:t>o </a:t>
            </a:r>
            <a:r>
              <a:rPr sz="3000" spc="-260" dirty="0">
                <a:latin typeface="Arial"/>
                <a:cs typeface="Arial"/>
              </a:rPr>
              <a:t>+</a:t>
            </a:r>
            <a:r>
              <a:rPr sz="3000" spc="-250" dirty="0">
                <a:latin typeface="Arial"/>
                <a:cs typeface="Arial"/>
              </a:rPr>
              <a:t> </a:t>
            </a:r>
            <a:r>
              <a:rPr sz="3000" i="1" spc="-25" dirty="0">
                <a:latin typeface="Trebuchet MS"/>
                <a:cs typeface="Trebuchet MS"/>
              </a:rPr>
              <a:t>V</a:t>
            </a:r>
            <a:r>
              <a:rPr sz="3000" spc="-37" baseline="-20833" dirty="0">
                <a:latin typeface="Arial"/>
                <a:cs typeface="Arial"/>
              </a:rPr>
              <a:t>i</a:t>
            </a:r>
            <a:endParaRPr sz="3000" baseline="-20833">
              <a:latin typeface="Arial"/>
              <a:cs typeface="Arial"/>
            </a:endParaRPr>
          </a:p>
          <a:p>
            <a:pPr marL="355600" marR="5080" algn="just">
              <a:lnSpc>
                <a:spcPct val="80000"/>
              </a:lnSpc>
              <a:spcBef>
                <a:spcPts val="30"/>
              </a:spcBef>
            </a:pPr>
            <a:r>
              <a:rPr sz="3000" spc="-260" dirty="0">
                <a:latin typeface="Arial"/>
                <a:cs typeface="Arial"/>
              </a:rPr>
              <a:t>= </a:t>
            </a:r>
            <a:r>
              <a:rPr sz="3000" i="1" spc="-10" dirty="0">
                <a:latin typeface="Trebuchet MS"/>
                <a:cs typeface="Trebuchet MS"/>
              </a:rPr>
              <a:t>V</a:t>
            </a:r>
            <a:r>
              <a:rPr sz="3000" spc="-15" baseline="-20833" dirty="0">
                <a:latin typeface="Arial"/>
                <a:cs typeface="Arial"/>
              </a:rPr>
              <a:t>t</a:t>
            </a:r>
            <a:r>
              <a:rPr sz="3000" spc="-10" dirty="0">
                <a:latin typeface="Arial"/>
                <a:cs typeface="Arial"/>
              </a:rPr>
              <a:t>, </a:t>
            </a:r>
            <a:r>
              <a:rPr sz="3000" spc="-140" dirty="0">
                <a:latin typeface="Arial"/>
                <a:cs typeface="Arial"/>
              </a:rPr>
              <a:t>and </a:t>
            </a:r>
            <a:r>
              <a:rPr sz="3000" spc="-35" dirty="0">
                <a:latin typeface="Arial"/>
                <a:cs typeface="Arial"/>
              </a:rPr>
              <a:t>the </a:t>
            </a:r>
            <a:r>
              <a:rPr sz="3000" spc="-105" dirty="0">
                <a:latin typeface="Arial"/>
                <a:cs typeface="Arial"/>
              </a:rPr>
              <a:t>molecule </a:t>
            </a:r>
            <a:r>
              <a:rPr sz="3000" spc="10" dirty="0">
                <a:latin typeface="Arial"/>
                <a:cs typeface="Arial"/>
              </a:rPr>
              <a:t>will </a:t>
            </a:r>
            <a:r>
              <a:rPr sz="3000" spc="-155" dirty="0">
                <a:latin typeface="Arial"/>
                <a:cs typeface="Arial"/>
              </a:rPr>
              <a:t>come </a:t>
            </a:r>
            <a:r>
              <a:rPr sz="3000" spc="-10" dirty="0">
                <a:latin typeface="Arial"/>
                <a:cs typeface="Arial"/>
              </a:rPr>
              <a:t>out </a:t>
            </a:r>
            <a:r>
              <a:rPr sz="3000" spc="15" dirty="0">
                <a:latin typeface="Arial"/>
                <a:cs typeface="Arial"/>
              </a:rPr>
              <a:t>with </a:t>
            </a:r>
            <a:r>
              <a:rPr sz="3000" spc="-4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total  </a:t>
            </a:r>
            <a:r>
              <a:rPr sz="3000" spc="-105" dirty="0">
                <a:latin typeface="Arial"/>
                <a:cs typeface="Arial"/>
              </a:rPr>
              <a:t>volume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924813"/>
            <a:ext cx="8531860" cy="4207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</a:tabLst>
            </a:pPr>
            <a:r>
              <a:rPr sz="2800" spc="-190" dirty="0">
                <a:latin typeface="Arial"/>
                <a:cs typeface="Arial"/>
              </a:rPr>
              <a:t>Due </a:t>
            </a:r>
            <a:r>
              <a:rPr sz="2800" spc="25" dirty="0">
                <a:latin typeface="Arial"/>
                <a:cs typeface="Arial"/>
              </a:rPr>
              <a:t>to </a:t>
            </a:r>
            <a:r>
              <a:rPr sz="2800" spc="-65" dirty="0">
                <a:latin typeface="Arial"/>
                <a:cs typeface="Arial"/>
              </a:rPr>
              <a:t>variation </a:t>
            </a:r>
            <a:r>
              <a:rPr sz="2800" spc="-35" dirty="0">
                <a:latin typeface="Arial"/>
                <a:cs typeface="Arial"/>
              </a:rPr>
              <a:t>in the </a:t>
            </a:r>
            <a:r>
              <a:rPr sz="2800" spc="-90" dirty="0">
                <a:latin typeface="Arial"/>
                <a:cs typeface="Arial"/>
              </a:rPr>
              <a:t>pore </a:t>
            </a:r>
            <a:r>
              <a:rPr sz="2800" spc="-204" dirty="0">
                <a:latin typeface="Arial"/>
                <a:cs typeface="Arial"/>
              </a:rPr>
              <a:t>size </a:t>
            </a:r>
            <a:r>
              <a:rPr sz="2800" spc="-90" dirty="0">
                <a:latin typeface="Arial"/>
                <a:cs typeface="Arial"/>
              </a:rPr>
              <a:t>between </a:t>
            </a:r>
            <a:r>
              <a:rPr sz="2800" spc="-85" dirty="0">
                <a:latin typeface="Arial"/>
                <a:cs typeface="Arial"/>
              </a:rPr>
              <a:t>indivedual </a:t>
            </a:r>
            <a:r>
              <a:rPr sz="2800" spc="-140" dirty="0">
                <a:latin typeface="Arial"/>
                <a:cs typeface="Arial"/>
              </a:rPr>
              <a:t>gel  </a:t>
            </a:r>
            <a:r>
              <a:rPr sz="2800" spc="-90" dirty="0">
                <a:latin typeface="Arial"/>
                <a:cs typeface="Arial"/>
              </a:rPr>
              <a:t>particles, </a:t>
            </a:r>
            <a:r>
              <a:rPr sz="2800" spc="-55" dirty="0">
                <a:latin typeface="Arial"/>
                <a:cs typeface="Arial"/>
              </a:rPr>
              <a:t>there </a:t>
            </a:r>
            <a:r>
              <a:rPr sz="2800" spc="-145" dirty="0">
                <a:latin typeface="Arial"/>
                <a:cs typeface="Arial"/>
              </a:rPr>
              <a:t>is </a:t>
            </a:r>
            <a:r>
              <a:rPr sz="2800" spc="-165" dirty="0">
                <a:latin typeface="Arial"/>
                <a:cs typeface="Arial"/>
              </a:rPr>
              <a:t>some </a:t>
            </a:r>
            <a:r>
              <a:rPr sz="2800" spc="-60" dirty="0">
                <a:latin typeface="Arial"/>
                <a:cs typeface="Arial"/>
              </a:rPr>
              <a:t>inner </a:t>
            </a:r>
            <a:r>
              <a:rPr sz="2800" spc="-70" dirty="0">
                <a:latin typeface="Arial"/>
                <a:cs typeface="Arial"/>
              </a:rPr>
              <a:t>mobile </a:t>
            </a:r>
            <a:r>
              <a:rPr sz="2800" spc="-180" dirty="0">
                <a:latin typeface="Arial"/>
                <a:cs typeface="Arial"/>
              </a:rPr>
              <a:t>phase </a:t>
            </a:r>
            <a:r>
              <a:rPr sz="2800" spc="-80" dirty="0">
                <a:latin typeface="Arial"/>
                <a:cs typeface="Arial"/>
              </a:rPr>
              <a:t>which </a:t>
            </a:r>
            <a:r>
              <a:rPr sz="2800" spc="-130" dirty="0">
                <a:latin typeface="Arial"/>
                <a:cs typeface="Arial"/>
              </a:rPr>
              <a:t>are  </a:t>
            </a:r>
            <a:r>
              <a:rPr sz="2800" spc="-10" dirty="0">
                <a:latin typeface="Arial"/>
                <a:cs typeface="Arial"/>
              </a:rPr>
              <a:t>not </a:t>
            </a:r>
            <a:r>
              <a:rPr sz="2800" spc="-145" dirty="0">
                <a:latin typeface="Arial"/>
                <a:cs typeface="Arial"/>
              </a:rPr>
              <a:t>avaiable </a:t>
            </a:r>
            <a:r>
              <a:rPr sz="2800" spc="-130" dirty="0">
                <a:latin typeface="Arial"/>
                <a:cs typeface="Arial"/>
              </a:rPr>
              <a:t>and </a:t>
            </a:r>
            <a:r>
              <a:rPr sz="2800" spc="-170" dirty="0">
                <a:latin typeface="Arial"/>
                <a:cs typeface="Arial"/>
              </a:rPr>
              <a:t>some </a:t>
            </a:r>
            <a:r>
              <a:rPr sz="2800" spc="-125" dirty="0">
                <a:latin typeface="Arial"/>
                <a:cs typeface="Arial"/>
              </a:rPr>
              <a:t>available </a:t>
            </a:r>
            <a:r>
              <a:rPr sz="2800" spc="20" dirty="0">
                <a:latin typeface="Arial"/>
                <a:cs typeface="Arial"/>
              </a:rPr>
              <a:t>to </a:t>
            </a:r>
            <a:r>
              <a:rPr sz="2800" spc="-125" dirty="0">
                <a:latin typeface="Arial"/>
                <a:cs typeface="Arial"/>
              </a:rPr>
              <a:t>analytes </a:t>
            </a:r>
            <a:r>
              <a:rPr sz="2800" spc="-5" dirty="0">
                <a:latin typeface="Arial"/>
                <a:cs typeface="Arial"/>
              </a:rPr>
              <a:t>of  </a:t>
            </a:r>
            <a:r>
              <a:rPr sz="2800" spc="-65" dirty="0">
                <a:latin typeface="Arial"/>
                <a:cs typeface="Arial"/>
              </a:rPr>
              <a:t>intermediate</a:t>
            </a:r>
            <a:r>
              <a:rPr sz="2800" spc="-150" dirty="0">
                <a:latin typeface="Arial"/>
                <a:cs typeface="Arial"/>
              </a:rPr>
              <a:t> </a:t>
            </a:r>
            <a:r>
              <a:rPr sz="2800" spc="-175" dirty="0">
                <a:latin typeface="Arial"/>
                <a:cs typeface="Arial"/>
              </a:rPr>
              <a:t>size;</a:t>
            </a:r>
            <a:endParaRPr sz="2800">
              <a:latin typeface="Arial"/>
              <a:cs typeface="Arial"/>
            </a:endParaRPr>
          </a:p>
          <a:p>
            <a:pPr marL="335280">
              <a:lnSpc>
                <a:spcPct val="100000"/>
              </a:lnSpc>
              <a:spcBef>
                <a:spcPts val="675"/>
              </a:spcBef>
            </a:pPr>
            <a:r>
              <a:rPr sz="2800" spc="-150" dirty="0">
                <a:latin typeface="Arial"/>
                <a:cs typeface="Arial"/>
              </a:rPr>
              <a:t>hence kd </a:t>
            </a:r>
            <a:r>
              <a:rPr sz="2800" spc="-160" dirty="0">
                <a:latin typeface="Arial"/>
                <a:cs typeface="Arial"/>
              </a:rPr>
              <a:t>values </a:t>
            </a:r>
            <a:r>
              <a:rPr sz="2800" spc="-165" dirty="0">
                <a:latin typeface="Arial"/>
                <a:cs typeface="Arial"/>
              </a:rPr>
              <a:t>may </a:t>
            </a:r>
            <a:r>
              <a:rPr sz="2800" spc="-120" dirty="0">
                <a:latin typeface="Arial"/>
                <a:cs typeface="Arial"/>
              </a:rPr>
              <a:t>vary </a:t>
            </a:r>
            <a:r>
              <a:rPr sz="2800" spc="-85" dirty="0">
                <a:latin typeface="Arial"/>
                <a:cs typeface="Arial"/>
              </a:rPr>
              <a:t>between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0-1.</a:t>
            </a:r>
            <a:endParaRPr sz="2800"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670"/>
              </a:spcBef>
              <a:buChar char="•"/>
              <a:tabLst>
                <a:tab pos="355600" algn="l"/>
              </a:tabLst>
            </a:pPr>
            <a:r>
              <a:rPr sz="2800" spc="-170" dirty="0">
                <a:latin typeface="Arial"/>
                <a:cs typeface="Arial"/>
              </a:rPr>
              <a:t>For </a:t>
            </a:r>
            <a:r>
              <a:rPr sz="2800" spc="-125" dirty="0">
                <a:latin typeface="Arial"/>
                <a:cs typeface="Arial"/>
              </a:rPr>
              <a:t>analytes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10" dirty="0">
                <a:latin typeface="Arial"/>
                <a:cs typeface="Arial"/>
              </a:rPr>
              <a:t>two </a:t>
            </a:r>
            <a:r>
              <a:rPr sz="2800" spc="-40" dirty="0">
                <a:latin typeface="Arial"/>
                <a:cs typeface="Arial"/>
              </a:rPr>
              <a:t>different </a:t>
            </a:r>
            <a:r>
              <a:rPr sz="2800" spc="-70" dirty="0">
                <a:latin typeface="Arial"/>
                <a:cs typeface="Arial"/>
              </a:rPr>
              <a:t>relative </a:t>
            </a:r>
            <a:r>
              <a:rPr sz="2800" spc="-90" dirty="0">
                <a:latin typeface="Arial"/>
                <a:cs typeface="Arial"/>
              </a:rPr>
              <a:t>molecular </a:t>
            </a:r>
            <a:r>
              <a:rPr sz="2800" spc="-235" dirty="0">
                <a:latin typeface="Arial"/>
                <a:cs typeface="Arial"/>
              </a:rPr>
              <a:t>mass  </a:t>
            </a:r>
            <a:r>
              <a:rPr sz="2800" spc="-135" dirty="0">
                <a:latin typeface="Arial"/>
                <a:cs typeface="Arial"/>
              </a:rPr>
              <a:t>and </a:t>
            </a:r>
            <a:r>
              <a:rPr sz="2800" spc="-150" dirty="0">
                <a:latin typeface="Arial"/>
                <a:cs typeface="Arial"/>
              </a:rPr>
              <a:t>kd </a:t>
            </a:r>
            <a:r>
              <a:rPr sz="2800" spc="-160" dirty="0">
                <a:latin typeface="Arial"/>
                <a:cs typeface="Arial"/>
              </a:rPr>
              <a:t>values </a:t>
            </a:r>
            <a:r>
              <a:rPr sz="2800" spc="-114" dirty="0">
                <a:latin typeface="Arial"/>
                <a:cs typeface="Arial"/>
              </a:rPr>
              <a:t>k’d </a:t>
            </a:r>
            <a:r>
              <a:rPr sz="2800" spc="-135" dirty="0">
                <a:latin typeface="Arial"/>
                <a:cs typeface="Arial"/>
              </a:rPr>
              <a:t>and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spc="-75" dirty="0">
                <a:latin typeface="Arial"/>
                <a:cs typeface="Arial"/>
              </a:rPr>
              <a:t>k’’d,</a:t>
            </a:r>
            <a:endParaRPr sz="2800">
              <a:latin typeface="Arial"/>
              <a:cs typeface="Arial"/>
            </a:endParaRPr>
          </a:p>
          <a:p>
            <a:pPr marL="417830" marR="1171575" indent="-82550">
              <a:lnSpc>
                <a:spcPct val="120000"/>
              </a:lnSpc>
              <a:spcBef>
                <a:spcPts val="5"/>
              </a:spcBef>
            </a:pP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85" dirty="0">
                <a:latin typeface="Arial"/>
                <a:cs typeface="Arial"/>
              </a:rPr>
              <a:t>difference </a:t>
            </a:r>
            <a:r>
              <a:rPr sz="2800" spc="-40" dirty="0">
                <a:latin typeface="Arial"/>
                <a:cs typeface="Arial"/>
              </a:rPr>
              <a:t>in </a:t>
            </a:r>
            <a:r>
              <a:rPr sz="2800" spc="-10" dirty="0">
                <a:latin typeface="Arial"/>
                <a:cs typeface="Arial"/>
              </a:rPr>
              <a:t>their </a:t>
            </a:r>
            <a:r>
              <a:rPr sz="2800" spc="-35" dirty="0">
                <a:latin typeface="Arial"/>
                <a:cs typeface="Arial"/>
              </a:rPr>
              <a:t>elution </a:t>
            </a:r>
            <a:r>
              <a:rPr sz="2800" spc="-130" dirty="0">
                <a:latin typeface="Arial"/>
                <a:cs typeface="Arial"/>
              </a:rPr>
              <a:t>volumes,v</a:t>
            </a:r>
            <a:r>
              <a:rPr sz="2775" spc="-195" baseline="-21021" dirty="0">
                <a:latin typeface="Arial"/>
                <a:cs typeface="Arial"/>
              </a:rPr>
              <a:t>e </a:t>
            </a:r>
            <a:r>
              <a:rPr sz="2800" spc="-185" dirty="0">
                <a:latin typeface="Arial"/>
                <a:cs typeface="Arial"/>
              </a:rPr>
              <a:t>can</a:t>
            </a:r>
            <a:r>
              <a:rPr sz="2800" spc="-355" dirty="0">
                <a:latin typeface="Arial"/>
                <a:cs typeface="Arial"/>
              </a:rPr>
              <a:t> </a:t>
            </a:r>
            <a:r>
              <a:rPr sz="2800" spc="-120" dirty="0">
                <a:latin typeface="Arial"/>
                <a:cs typeface="Arial"/>
              </a:rPr>
              <a:t>be,  </a:t>
            </a:r>
            <a:r>
              <a:rPr sz="2800" spc="-100" dirty="0">
                <a:latin typeface="Arial"/>
                <a:cs typeface="Arial"/>
              </a:rPr>
              <a:t>v</a:t>
            </a:r>
            <a:r>
              <a:rPr sz="2775" spc="-150" baseline="-21021" dirty="0">
                <a:latin typeface="Arial"/>
                <a:cs typeface="Arial"/>
              </a:rPr>
              <a:t>e</a:t>
            </a:r>
            <a:r>
              <a:rPr sz="2800" spc="-100" dirty="0">
                <a:latin typeface="Arial"/>
                <a:cs typeface="Arial"/>
              </a:rPr>
              <a:t>=(k’d-k’’d)v</a:t>
            </a:r>
            <a:r>
              <a:rPr sz="2775" spc="-150" baseline="-21021" dirty="0">
                <a:latin typeface="Arial"/>
                <a:cs typeface="Arial"/>
              </a:rPr>
              <a:t>i</a:t>
            </a:r>
            <a:endParaRPr sz="2775" baseline="-2102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964</Words>
  <Application>Microsoft Office PowerPoint</Application>
  <PresentationFormat>On-screen Show (4:3)</PresentationFormat>
  <Paragraphs>141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Times New Roman</vt:lpstr>
      <vt:lpstr>Trebuchet MS</vt:lpstr>
      <vt:lpstr>Wingdings</vt:lpstr>
      <vt:lpstr>Wingdings 3</vt:lpstr>
      <vt:lpstr>Facet</vt:lpstr>
      <vt:lpstr>GEL FILTRATION  CHROMATOGRAPHY</vt:lpstr>
      <vt:lpstr>Gel Filtration Chromatography(GFC)</vt:lpstr>
      <vt:lpstr>PowerPoint Presentation</vt:lpstr>
      <vt:lpstr>PowerPoint Presentation</vt:lpstr>
      <vt:lpstr>Partition coefficient</vt:lpstr>
      <vt:lpstr>Void volume</vt:lpstr>
      <vt:lpstr>The Role of the Partition Coefficient  In Gel-Filtration Chromatography</vt:lpstr>
      <vt:lpstr>PowerPoint Presentation</vt:lpstr>
      <vt:lpstr>PowerPoint Presentation</vt:lpstr>
      <vt:lpstr>For very small molecules that have full access  to the pores of the beads (small dots), Ve = Vt</vt:lpstr>
      <vt:lpstr>principle</vt:lpstr>
      <vt:lpstr>PowerPoint Presentation</vt:lpstr>
      <vt:lpstr>PowerPoint Presentation</vt:lpstr>
      <vt:lpstr>PowerPoint Presentation</vt:lpstr>
      <vt:lpstr>PowerPoint Presentation</vt:lpstr>
      <vt:lpstr>A good stationary phase should have  following properties:</vt:lpstr>
      <vt:lpstr>Classification of gells</vt:lpstr>
      <vt:lpstr>PowerPoint Presentation</vt:lpstr>
      <vt:lpstr>column</vt:lpstr>
      <vt:lpstr>Advantages</vt:lpstr>
      <vt:lpstr>Disadvantages</vt:lpstr>
      <vt:lpstr>Applications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 FILTRATION  CHROMATOGRAPHY</dc:title>
  <cp:lastModifiedBy>Windows User</cp:lastModifiedBy>
  <cp:revision>2</cp:revision>
  <dcterms:created xsi:type="dcterms:W3CDTF">2018-10-02T08:08:35Z</dcterms:created>
  <dcterms:modified xsi:type="dcterms:W3CDTF">2023-05-28T15:01:16Z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2017-08-20T00:00:00Z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2018-10-02T00:00:00Z</vt:filetime>
  </property>
</Properties>
</file>